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90" r:id="rId4"/>
    <p:sldId id="285" r:id="rId5"/>
    <p:sldId id="287" r:id="rId6"/>
    <p:sldId id="267" r:id="rId7"/>
    <p:sldId id="289" r:id="rId8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432" y="-80"/>
      </p:cViewPr>
      <p:guideLst>
        <p:guide orient="horz" pos="3865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Bilde 22" descr="UiT_Navn_bla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360023" cy="2275551"/>
          </a:xfrm>
          <a:prstGeom prst="rect">
            <a:avLst/>
          </a:prstGeom>
        </p:spPr>
      </p:pic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e 13" descr="LogoNors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41" y="5990437"/>
            <a:ext cx="543971" cy="53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11.04.17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11.04.17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n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noProof="0" smtClean="0"/>
              <a:pPr/>
              <a:t>11.04.17</a:t>
            </a:fld>
            <a:endParaRPr lang="nn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noProof="0" smtClean="0"/>
              <a:pPr/>
              <a:t>‹#›</a:t>
            </a:fld>
            <a:endParaRPr lang="nn-NO" noProof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11.04.17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11.04.17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e 13" descr="UiT_Navn_bla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360023" cy="2275551"/>
          </a:xfrm>
          <a:prstGeom prst="rect">
            <a:avLst/>
          </a:prstGeom>
        </p:spPr>
      </p:pic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5" name="Bilde 14" descr="LogoNors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41" y="5990437"/>
            <a:ext cx="543971" cy="53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b-NO" noProof="0" smtClean="0"/>
              <a:pPr/>
              <a:t>11.04.17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799" y="1910403"/>
            <a:ext cx="8347870" cy="1470025"/>
          </a:xfrm>
        </p:spPr>
        <p:txBody>
          <a:bodyPr>
            <a:normAutofit/>
          </a:bodyPr>
          <a:lstStyle/>
          <a:p>
            <a:r>
              <a:rPr lang="nb-NO" sz="2800" dirty="0"/>
              <a:t>En stormakt uten penger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Oppdatert og revidert av Tore Nesset, april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jermbilde 2017-04-04 kl. 10.55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3" y="0"/>
            <a:ext cx="53862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6610" y="986318"/>
            <a:ext cx="3533995" cy="2862323"/>
          </a:xfrm>
          <a:prstGeom prst="rect">
            <a:avLst/>
          </a:prstGeom>
          <a:noFill/>
          <a:ln w="38100" cmpd="sng">
            <a:solidFill>
              <a:srgbClr val="F1B523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Open Sans Light"/>
                <a:cs typeface="Open Sans Light"/>
              </a:rPr>
              <a:t>GLOSER:</a:t>
            </a:r>
          </a:p>
          <a:p>
            <a:endParaRPr lang="nb-NO" dirty="0" smtClean="0">
              <a:latin typeface="Open Sans Light"/>
              <a:cs typeface="Open Sans Light"/>
            </a:endParaRPr>
          </a:p>
          <a:p>
            <a:r>
              <a:rPr lang="ru-RU" dirty="0" smtClean="0">
                <a:latin typeface="Open Sans Light"/>
                <a:cs typeface="Open Sans Light"/>
              </a:rPr>
              <a:t>взорвать </a:t>
            </a:r>
            <a:r>
              <a:rPr lang="nb-NO" dirty="0" smtClean="0">
                <a:latin typeface="Open Sans Light"/>
                <a:cs typeface="Open Sans Light"/>
              </a:rPr>
              <a:t>‘sprenge’</a:t>
            </a:r>
          </a:p>
          <a:p>
            <a:r>
              <a:rPr lang="ru-RU" dirty="0" smtClean="0">
                <a:latin typeface="Open Sans Light"/>
                <a:cs typeface="Open Sans Light"/>
              </a:rPr>
              <a:t>пострадать </a:t>
            </a:r>
            <a:r>
              <a:rPr lang="nb-NO" dirty="0" smtClean="0">
                <a:latin typeface="Open Sans Light"/>
                <a:cs typeface="Open Sans Light"/>
              </a:rPr>
              <a:t>‘lide’</a:t>
            </a:r>
          </a:p>
          <a:p>
            <a:r>
              <a:rPr lang="ru-RU" dirty="0" smtClean="0">
                <a:latin typeface="Open Sans Light"/>
                <a:cs typeface="Open Sans Light"/>
              </a:rPr>
              <a:t>очевидец </a:t>
            </a:r>
            <a:r>
              <a:rPr lang="nb-NO" dirty="0" smtClean="0">
                <a:latin typeface="Open Sans Light"/>
                <a:cs typeface="Open Sans Light"/>
              </a:rPr>
              <a:t>‘øyenvitne’</a:t>
            </a:r>
          </a:p>
          <a:p>
            <a:r>
              <a:rPr lang="ru-RU" dirty="0" smtClean="0">
                <a:latin typeface="Open Sans Light"/>
                <a:cs typeface="Open Sans Light"/>
              </a:rPr>
              <a:t>искорёжить </a:t>
            </a:r>
            <a:r>
              <a:rPr lang="nb-NO" dirty="0" smtClean="0">
                <a:latin typeface="Open Sans Light"/>
                <a:cs typeface="Open Sans Light"/>
              </a:rPr>
              <a:t>‘forvri, ramponere’</a:t>
            </a:r>
          </a:p>
          <a:p>
            <a:r>
              <a:rPr lang="ru-RU" dirty="0" err="1" smtClean="0">
                <a:latin typeface="Open Sans Light"/>
                <a:cs typeface="Open Sans Light"/>
              </a:rPr>
              <a:t>заволо</a:t>
            </a:r>
            <a:r>
              <a:rPr lang="nb-NO" dirty="0" smtClean="0">
                <a:latin typeface="Open Sans Light"/>
                <a:cs typeface="Open Sans Light"/>
              </a:rPr>
              <a:t>́</a:t>
            </a:r>
            <a:r>
              <a:rPr lang="ru-RU" dirty="0" err="1" smtClean="0">
                <a:latin typeface="Open Sans Light"/>
                <a:cs typeface="Open Sans Light"/>
              </a:rPr>
              <a:t>чь</a:t>
            </a:r>
            <a:r>
              <a:rPr lang="ru-RU" dirty="0" smtClean="0">
                <a:latin typeface="Open Sans Light"/>
                <a:cs typeface="Open Sans Light"/>
              </a:rPr>
              <a:t> </a:t>
            </a:r>
            <a:r>
              <a:rPr lang="nb-NO" dirty="0" smtClean="0">
                <a:latin typeface="Open Sans Light"/>
                <a:cs typeface="Open Sans Light"/>
              </a:rPr>
              <a:t>‘fylle opp med for eksempel røk’</a:t>
            </a:r>
          </a:p>
          <a:p>
            <a:r>
              <a:rPr lang="ru-RU" dirty="0" smtClean="0">
                <a:latin typeface="Open Sans Light"/>
                <a:cs typeface="Open Sans Light"/>
              </a:rPr>
              <a:t>заявить </a:t>
            </a:r>
            <a:r>
              <a:rPr lang="nb-NO" dirty="0" smtClean="0">
                <a:latin typeface="Open Sans Light"/>
                <a:cs typeface="Open Sans Light"/>
              </a:rPr>
              <a:t>‘erklære, meddele’</a:t>
            </a:r>
          </a:p>
          <a:p>
            <a:r>
              <a:rPr lang="ru-RU" dirty="0" smtClean="0">
                <a:latin typeface="Open Sans Light"/>
                <a:cs typeface="Open Sans Light"/>
              </a:rPr>
              <a:t>погибнуть </a:t>
            </a:r>
            <a:r>
              <a:rPr lang="nb-NO" dirty="0" smtClean="0">
                <a:latin typeface="Open Sans Light"/>
                <a:cs typeface="Open Sans Light"/>
              </a:rPr>
              <a:t>‘omkomme’</a:t>
            </a:r>
            <a:endParaRPr lang="nb-NO" dirty="0">
              <a:latin typeface="Open Sans Light"/>
              <a:cs typeface="Open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6599" y="5128859"/>
            <a:ext cx="2872815" cy="1200328"/>
          </a:xfrm>
          <a:prstGeom prst="rect">
            <a:avLst/>
          </a:prstGeom>
          <a:solidFill>
            <a:srgbClr val="F1B52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atin typeface="Open Sans Light"/>
                <a:cs typeface="Open Sans Light"/>
              </a:rPr>
              <a:t>Kan dere finne noen partisipper i denne teksten?</a:t>
            </a:r>
            <a:endParaRPr lang="nb-NO" sz="2400" dirty="0"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502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Litt om aspekt – </a:t>
            </a:r>
            <a:r>
              <a:rPr lang="nb-NO" dirty="0" smtClean="0">
                <a:solidFill>
                  <a:schemeClr val="accent3"/>
                </a:solidFill>
              </a:rPr>
              <a:t>perfektiv</a:t>
            </a:r>
            <a:r>
              <a:rPr lang="nb-NO" dirty="0" smtClean="0"/>
              <a:t> eller </a:t>
            </a:r>
            <a:r>
              <a:rPr lang="nb-NO" dirty="0" smtClean="0">
                <a:solidFill>
                  <a:schemeClr val="accent2"/>
                </a:solidFill>
              </a:rPr>
              <a:t>imperfektiv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4" name="Picture 3" descr="Skjermbilde 2017-04-03 kl. 13.2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914"/>
            <a:ext cx="9144000" cy="333927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04221" y="2847996"/>
            <a:ext cx="813759" cy="33288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5959680" y="2852448"/>
            <a:ext cx="813759" cy="33288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702053" y="3142179"/>
            <a:ext cx="813759" cy="33288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1385368" y="3900412"/>
            <a:ext cx="813759" cy="33288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4644848" y="3929522"/>
            <a:ext cx="813759" cy="33288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/>
          <p:cNvSpPr/>
          <p:nvPr/>
        </p:nvSpPr>
        <p:spPr>
          <a:xfrm>
            <a:off x="7805689" y="3913768"/>
            <a:ext cx="813759" cy="33288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3712236" y="4233295"/>
            <a:ext cx="1244296" cy="33288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1587087" y="4440490"/>
            <a:ext cx="813759" cy="33288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1504221" y="2844052"/>
            <a:ext cx="813759" cy="332883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/>
          <p:cNvSpPr/>
          <p:nvPr/>
        </p:nvSpPr>
        <p:spPr>
          <a:xfrm>
            <a:off x="5959680" y="2873162"/>
            <a:ext cx="813759" cy="332883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4702053" y="3132071"/>
            <a:ext cx="813759" cy="332883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1385368" y="3900412"/>
            <a:ext cx="813759" cy="332883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/>
          <p:cNvSpPr/>
          <p:nvPr/>
        </p:nvSpPr>
        <p:spPr>
          <a:xfrm>
            <a:off x="4657178" y="3926097"/>
            <a:ext cx="813759" cy="332883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Oval 17"/>
          <p:cNvSpPr/>
          <p:nvPr/>
        </p:nvSpPr>
        <p:spPr>
          <a:xfrm>
            <a:off x="7805689" y="3913768"/>
            <a:ext cx="813759" cy="332883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Oval 18"/>
          <p:cNvSpPr/>
          <p:nvPr/>
        </p:nvSpPr>
        <p:spPr>
          <a:xfrm>
            <a:off x="1599417" y="4440490"/>
            <a:ext cx="813759" cy="332883"/>
          </a:xfrm>
          <a:prstGeom prst="ellipse">
            <a:avLst/>
          </a:prstGeom>
          <a:noFill/>
          <a:ln w="28575" cmpd="sng">
            <a:solidFill>
              <a:srgbClr val="1571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Oval 19"/>
          <p:cNvSpPr/>
          <p:nvPr/>
        </p:nvSpPr>
        <p:spPr>
          <a:xfrm>
            <a:off x="3708794" y="4219253"/>
            <a:ext cx="1244296" cy="332883"/>
          </a:xfrm>
          <a:prstGeom prst="ellipse">
            <a:avLst/>
          </a:prstGeom>
          <a:noFill/>
          <a:ln w="285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xtBox 20"/>
          <p:cNvSpPr txBox="1"/>
          <p:nvPr/>
        </p:nvSpPr>
        <p:spPr>
          <a:xfrm>
            <a:off x="359376" y="5261039"/>
            <a:ext cx="8481005" cy="707886"/>
          </a:xfrm>
          <a:prstGeom prst="rect">
            <a:avLst/>
          </a:prstGeom>
          <a:solidFill>
            <a:srgbClr val="F1B52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2000" b="1" dirty="0" smtClean="0">
                <a:solidFill>
                  <a:srgbClr val="CB343B"/>
                </a:solidFill>
                <a:latin typeface="Open sans light"/>
                <a:cs typeface="Open sans light"/>
              </a:rPr>
              <a:t>Imperfektiv</a:t>
            </a:r>
            <a:r>
              <a:rPr lang="nb-NO" sz="2000" dirty="0" smtClean="0">
                <a:solidFill>
                  <a:srgbClr val="CB343B"/>
                </a:solidFill>
                <a:latin typeface="Open sans light"/>
                <a:cs typeface="Open sans light"/>
              </a:rPr>
              <a:t> </a:t>
            </a:r>
            <a:r>
              <a:rPr lang="nb-NO" sz="2000" dirty="0" smtClean="0">
                <a:latin typeface="Open sans light"/>
                <a:cs typeface="Open sans light"/>
              </a:rPr>
              <a:t>ved tilstander som varer/handlinger som gjentar seg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b="1" dirty="0" smtClean="0">
                <a:solidFill>
                  <a:schemeClr val="accent3"/>
                </a:solidFill>
                <a:latin typeface="Open sans light"/>
                <a:cs typeface="Open sans light"/>
              </a:rPr>
              <a:t>Perfektiv</a:t>
            </a:r>
            <a:r>
              <a:rPr lang="nb-NO" sz="2000" dirty="0" smtClean="0">
                <a:latin typeface="Open sans light"/>
                <a:cs typeface="Open sans light"/>
              </a:rPr>
              <a:t> ved avsluttede engangshandlinger med resultat.</a:t>
            </a:r>
            <a:endParaRPr lang="nb-NO" sz="2000" dirty="0">
              <a:latin typeface="Open sans light"/>
              <a:cs typeface="Open sans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88621" y="326146"/>
            <a:ext cx="168960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Se også: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IBB s. 31</a:t>
            </a:r>
          </a:p>
        </p:txBody>
      </p:sp>
    </p:spTree>
    <p:extLst>
      <p:ext uri="{BB962C8B-B14F-4D97-AF65-F5344CB8AC3E}">
        <p14:creationId xmlns:p14="http://schemas.microsoft.com/office/powerpoint/2010/main" val="321417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Viktige konstruksjoner 1: indirekte tale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81" y="1564767"/>
            <a:ext cx="6683064" cy="4384079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/>
              <a:t>Direkte tale:</a:t>
            </a:r>
          </a:p>
          <a:p>
            <a:pPr lvl="1"/>
            <a:r>
              <a:rPr lang="nb-NO" dirty="0" err="1" smtClean="0"/>
              <a:t>Sørebø</a:t>
            </a:r>
            <a:r>
              <a:rPr lang="nb-NO" dirty="0" smtClean="0"/>
              <a:t> bemerker: “Situasjonen var absurd.”</a:t>
            </a:r>
          </a:p>
          <a:p>
            <a:pPr lvl="1"/>
            <a:r>
              <a:rPr lang="nb-NO" dirty="0"/>
              <a:t>C</a:t>
            </a:r>
            <a:r>
              <a:rPr lang="ru-RU" dirty="0" err="1"/>
              <a:t>ёребё</a:t>
            </a:r>
            <a:r>
              <a:rPr lang="ru-RU" dirty="0"/>
              <a:t> </a:t>
            </a:r>
            <a:r>
              <a:rPr lang="ru-RU" dirty="0" smtClean="0"/>
              <a:t>отмечает</a:t>
            </a:r>
            <a:r>
              <a:rPr lang="nb-NO" dirty="0" smtClean="0"/>
              <a:t>:</a:t>
            </a:r>
            <a:r>
              <a:rPr lang="ru-RU" dirty="0" smtClean="0"/>
              <a:t> </a:t>
            </a:r>
            <a:r>
              <a:rPr lang="nb-NO" dirty="0" smtClean="0"/>
              <a:t>«</a:t>
            </a:r>
            <a:r>
              <a:rPr lang="ru-RU" dirty="0"/>
              <a:t>С</a:t>
            </a:r>
            <a:r>
              <a:rPr lang="ru-RU" dirty="0" smtClean="0"/>
              <a:t>итуация </a:t>
            </a:r>
            <a:r>
              <a:rPr lang="ru-RU" dirty="0"/>
              <a:t>была </a:t>
            </a:r>
            <a:r>
              <a:rPr lang="ru-RU" dirty="0" smtClean="0"/>
              <a:t>абсурдная</a:t>
            </a:r>
            <a:r>
              <a:rPr lang="nb-NO" dirty="0" smtClean="0"/>
              <a:t>.»</a:t>
            </a:r>
          </a:p>
          <a:p>
            <a:r>
              <a:rPr lang="nb-NO" dirty="0" smtClean="0"/>
              <a:t>Indirekte tale:</a:t>
            </a:r>
            <a:endParaRPr lang="ru-RU" dirty="0" smtClean="0"/>
          </a:p>
          <a:p>
            <a:pPr lvl="1"/>
            <a:r>
              <a:rPr lang="nb-NO" dirty="0" err="1" smtClean="0"/>
              <a:t>Sørebø</a:t>
            </a:r>
            <a:r>
              <a:rPr lang="nb-NO" dirty="0" smtClean="0"/>
              <a:t> </a:t>
            </a:r>
            <a:r>
              <a:rPr lang="nb-NO" dirty="0"/>
              <a:t>bemerker at situasjonen var </a:t>
            </a:r>
            <a:r>
              <a:rPr lang="nb-NO" dirty="0" smtClean="0"/>
              <a:t>absurd.</a:t>
            </a:r>
          </a:p>
          <a:p>
            <a:r>
              <a:rPr lang="nb-NO" dirty="0" smtClean="0"/>
              <a:t>Hvilken løsning er riktig?</a:t>
            </a:r>
            <a:r>
              <a:rPr lang="ru-RU" dirty="0" smtClean="0"/>
              <a:t> </a:t>
            </a:r>
            <a:r>
              <a:rPr lang="nb-NO" dirty="0" smtClean="0"/>
              <a:t>(Direkte: S bemerker: ”</a:t>
            </a:r>
            <a:r>
              <a:rPr lang="nb-NO" dirty="0" err="1" smtClean="0"/>
              <a:t>Sit</a:t>
            </a:r>
            <a:r>
              <a:rPr lang="nb-NO" dirty="0" smtClean="0"/>
              <a:t>. </a:t>
            </a:r>
            <a:r>
              <a:rPr lang="nb-NO" b="1" dirty="0" smtClean="0"/>
              <a:t>var</a:t>
            </a:r>
            <a:r>
              <a:rPr lang="nb-NO" dirty="0" smtClean="0"/>
              <a:t> absurd”)</a:t>
            </a:r>
          </a:p>
          <a:p>
            <a:pPr lvl="1"/>
            <a:r>
              <a:rPr lang="nb-NO" dirty="0"/>
              <a:t>C</a:t>
            </a:r>
            <a:r>
              <a:rPr lang="ru-RU" dirty="0" err="1"/>
              <a:t>ёребё</a:t>
            </a:r>
            <a:r>
              <a:rPr lang="ru-RU" dirty="0"/>
              <a:t> отмечает, что ситуация была абсурдная.</a:t>
            </a:r>
          </a:p>
          <a:p>
            <a:pPr lvl="1"/>
            <a:r>
              <a:rPr lang="nb-NO" dirty="0"/>
              <a:t>C</a:t>
            </a:r>
            <a:r>
              <a:rPr lang="ru-RU" dirty="0" err="1"/>
              <a:t>ёребё</a:t>
            </a:r>
            <a:r>
              <a:rPr lang="ru-RU" dirty="0"/>
              <a:t> отмечает, что ситуация </a:t>
            </a:r>
            <a:r>
              <a:rPr lang="ru-RU" dirty="0" smtClean="0"/>
              <a:t>абсурдная</a:t>
            </a:r>
            <a:r>
              <a:rPr lang="ru-RU" dirty="0"/>
              <a:t>.</a:t>
            </a:r>
          </a:p>
          <a:p>
            <a:r>
              <a:rPr lang="nb-NO" dirty="0" err="1"/>
              <a:t>Sørebø</a:t>
            </a:r>
            <a:r>
              <a:rPr lang="nb-NO" dirty="0"/>
              <a:t> </a:t>
            </a:r>
            <a:r>
              <a:rPr lang="nb-NO" dirty="0" smtClean="0"/>
              <a:t>bemerk</a:t>
            </a:r>
            <a:r>
              <a:rPr lang="nb-NO" b="1" dirty="0" smtClean="0">
                <a:solidFill>
                  <a:srgbClr val="FF0000"/>
                </a:solidFill>
              </a:rPr>
              <a:t>et</a:t>
            </a:r>
            <a:r>
              <a:rPr lang="nb-NO" dirty="0" smtClean="0"/>
              <a:t> </a:t>
            </a:r>
            <a:r>
              <a:rPr lang="nb-NO" dirty="0"/>
              <a:t>at situasjonen var </a:t>
            </a:r>
            <a:r>
              <a:rPr lang="nb-NO" dirty="0" smtClean="0"/>
              <a:t>absurd.</a:t>
            </a:r>
            <a:endParaRPr lang="nb-NO" dirty="0"/>
          </a:p>
          <a:p>
            <a:r>
              <a:rPr lang="nb-NO" dirty="0"/>
              <a:t>Hvilken løsning er riktig</a:t>
            </a:r>
            <a:r>
              <a:rPr lang="nb-NO" dirty="0" smtClean="0"/>
              <a:t>? (Direkte: S. Bemerket: ”</a:t>
            </a:r>
            <a:r>
              <a:rPr lang="nb-NO" dirty="0" err="1" smtClean="0"/>
              <a:t>Sit</a:t>
            </a:r>
            <a:r>
              <a:rPr lang="nb-NO" dirty="0" smtClean="0"/>
              <a:t>. er absurd”)</a:t>
            </a:r>
            <a:endParaRPr lang="nb-NO" dirty="0"/>
          </a:p>
          <a:p>
            <a:pPr lvl="1"/>
            <a:r>
              <a:rPr lang="nb-NO" dirty="0"/>
              <a:t>C</a:t>
            </a:r>
            <a:r>
              <a:rPr lang="ru-RU" dirty="0" err="1"/>
              <a:t>ёребё</a:t>
            </a:r>
            <a:r>
              <a:rPr lang="ru-RU" dirty="0"/>
              <a:t> </a:t>
            </a:r>
            <a:r>
              <a:rPr lang="ru-RU" dirty="0" smtClean="0"/>
              <a:t>отметил, </a:t>
            </a:r>
            <a:r>
              <a:rPr lang="ru-RU" dirty="0"/>
              <a:t>что ситуация была абсурдная.</a:t>
            </a:r>
          </a:p>
          <a:p>
            <a:pPr lvl="1"/>
            <a:r>
              <a:rPr lang="nb-NO" dirty="0"/>
              <a:t>C</a:t>
            </a:r>
            <a:r>
              <a:rPr lang="ru-RU" dirty="0" err="1"/>
              <a:t>ёребё</a:t>
            </a:r>
            <a:r>
              <a:rPr lang="ru-RU" dirty="0"/>
              <a:t> </a:t>
            </a:r>
            <a:r>
              <a:rPr lang="ru-RU" dirty="0" smtClean="0"/>
              <a:t>отметил, </a:t>
            </a:r>
            <a:r>
              <a:rPr lang="ru-RU" dirty="0"/>
              <a:t>что ситуация абсурдная</a:t>
            </a:r>
            <a:r>
              <a:rPr lang="ru-RU" dirty="0" smtClean="0"/>
              <a:t>.</a:t>
            </a:r>
            <a:endParaRPr lang="nb-NO" dirty="0" smtClean="0"/>
          </a:p>
          <a:p>
            <a:r>
              <a:rPr lang="nb-NO" dirty="0" err="1"/>
              <a:t>Sørebø</a:t>
            </a:r>
            <a:r>
              <a:rPr lang="nb-NO" dirty="0"/>
              <a:t> bemerk</a:t>
            </a:r>
            <a:r>
              <a:rPr lang="nb-NO" b="1" dirty="0">
                <a:solidFill>
                  <a:srgbClr val="FF0000"/>
                </a:solidFill>
              </a:rPr>
              <a:t>et</a:t>
            </a:r>
            <a:r>
              <a:rPr lang="nb-NO" dirty="0"/>
              <a:t> at situasjonen </a:t>
            </a:r>
            <a:r>
              <a:rPr lang="nb-NO" dirty="0" smtClean="0"/>
              <a:t>hadde vært absurd.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nb-NO" dirty="0" smtClean="0"/>
              <a:t>(Direkte: ”</a:t>
            </a:r>
            <a:r>
              <a:rPr lang="nb-NO" dirty="0" err="1" smtClean="0"/>
              <a:t>Sit</a:t>
            </a:r>
            <a:r>
              <a:rPr lang="nb-NO" dirty="0" smtClean="0"/>
              <a:t>. var/har vært absurd”)</a:t>
            </a:r>
          </a:p>
          <a:p>
            <a:r>
              <a:rPr lang="nb-NO" dirty="0"/>
              <a:t>Hvilken løsning er riktig?</a:t>
            </a:r>
          </a:p>
          <a:p>
            <a:pPr lvl="1"/>
            <a:r>
              <a:rPr lang="nb-NO" dirty="0"/>
              <a:t>C</a:t>
            </a:r>
            <a:r>
              <a:rPr lang="ru-RU" dirty="0" err="1"/>
              <a:t>ёребё</a:t>
            </a:r>
            <a:r>
              <a:rPr lang="ru-RU" dirty="0"/>
              <a:t> отметил, что ситуация была абсурдная.</a:t>
            </a:r>
          </a:p>
          <a:p>
            <a:pPr lvl="1"/>
            <a:r>
              <a:rPr lang="nb-NO" dirty="0"/>
              <a:t>C</a:t>
            </a:r>
            <a:r>
              <a:rPr lang="ru-RU" dirty="0" err="1"/>
              <a:t>ёребё</a:t>
            </a:r>
            <a:r>
              <a:rPr lang="ru-RU" dirty="0"/>
              <a:t> отметил, что ситуация абсурдная</a:t>
            </a:r>
            <a:r>
              <a:rPr lang="ru-RU" dirty="0" smtClean="0"/>
              <a:t>.</a:t>
            </a:r>
            <a:endParaRPr lang="nb-NO" dirty="0"/>
          </a:p>
          <a:p>
            <a:endParaRPr lang="ru-RU" dirty="0"/>
          </a:p>
          <a:p>
            <a:pPr lvl="1"/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6183923" y="1883679"/>
            <a:ext cx="2881923" cy="2954655"/>
          </a:xfrm>
          <a:prstGeom prst="rect">
            <a:avLst/>
          </a:prstGeom>
          <a:solidFill>
            <a:srgbClr val="F1B523"/>
          </a:solidFill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Indirekte tale:</a:t>
            </a:r>
          </a:p>
          <a:p>
            <a:r>
              <a:rPr lang="nb-NO" b="1" dirty="0" smtClean="0"/>
              <a:t>Verb for tale, tanke, sansing + at-setning:</a:t>
            </a:r>
          </a:p>
          <a:p>
            <a:pPr marL="285750" indent="-285750">
              <a:buFont typeface="Arial"/>
              <a:buChar char="•"/>
            </a:pPr>
            <a:r>
              <a:rPr lang="nb-NO" b="1" dirty="0" smtClean="0"/>
              <a:t>si at</a:t>
            </a:r>
            <a:endParaRPr lang="ru-RU" b="1" dirty="0" smtClean="0"/>
          </a:p>
          <a:p>
            <a:pPr marL="536575" lvl="1" indent="-166688">
              <a:buFont typeface="Arial"/>
              <a:buChar char="•"/>
            </a:pPr>
            <a:r>
              <a:rPr lang="ru-RU" b="1" dirty="0" smtClean="0"/>
              <a:t>сказать/говорить, что</a:t>
            </a:r>
            <a:endParaRPr lang="nb-NO" b="1" dirty="0" smtClean="0"/>
          </a:p>
          <a:p>
            <a:pPr marL="285750" indent="-285750">
              <a:buFont typeface="Arial"/>
              <a:buChar char="•"/>
            </a:pPr>
            <a:r>
              <a:rPr lang="nb-NO" b="1" dirty="0" smtClean="0"/>
              <a:t>mene</a:t>
            </a:r>
            <a:r>
              <a:rPr lang="ru-RU" b="1" dirty="0" smtClean="0"/>
              <a:t>, </a:t>
            </a:r>
            <a:r>
              <a:rPr lang="nb-NO" b="1" dirty="0" smtClean="0"/>
              <a:t>tro</a:t>
            </a:r>
            <a:r>
              <a:rPr lang="ru-RU" b="1" dirty="0" smtClean="0"/>
              <a:t>, </a:t>
            </a:r>
            <a:r>
              <a:rPr lang="nb-NO" b="1" dirty="0" smtClean="0"/>
              <a:t>tenke at</a:t>
            </a:r>
          </a:p>
          <a:p>
            <a:pPr marL="625475" lvl="1" indent="-168275">
              <a:buFont typeface="Arial"/>
              <a:buChar char="•"/>
            </a:pPr>
            <a:r>
              <a:rPr lang="ru-RU" b="1" dirty="0" smtClean="0"/>
              <a:t>по/думать, что</a:t>
            </a:r>
          </a:p>
          <a:p>
            <a:pPr marL="625475" lvl="1" indent="-168275">
              <a:buFont typeface="Arial"/>
              <a:buChar char="•"/>
            </a:pPr>
            <a:r>
              <a:rPr lang="ru-RU" b="1" dirty="0" smtClean="0"/>
              <a:t>по/считать, что</a:t>
            </a:r>
            <a:endParaRPr lang="nb-NO" b="1" dirty="0" smtClean="0"/>
          </a:p>
          <a:p>
            <a:pPr marL="285750" indent="-285750">
              <a:buFont typeface="Arial"/>
              <a:buChar char="•"/>
            </a:pPr>
            <a:r>
              <a:rPr lang="nb-NO" b="1" dirty="0" smtClean="0"/>
              <a:t>høre at</a:t>
            </a:r>
          </a:p>
          <a:p>
            <a:pPr marL="625475" lvl="1" indent="-168275">
              <a:buFont typeface="Arial"/>
              <a:buChar char="•"/>
            </a:pPr>
            <a:r>
              <a:rPr lang="ru-RU" b="1" dirty="0" smtClean="0"/>
              <a:t>у/слышать, что</a:t>
            </a:r>
            <a:endParaRPr lang="nb-NO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9281" y="5813790"/>
            <a:ext cx="6492484" cy="1015663"/>
          </a:xfrm>
          <a:prstGeom prst="rect">
            <a:avLst/>
          </a:prstGeom>
          <a:solidFill>
            <a:srgbClr val="F1B523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>
                <a:latin typeface="Open sans light"/>
                <a:cs typeface="Open sans light"/>
              </a:rPr>
              <a:t>Hvordan få rett tid i at-setningen i indirekte tale?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>
                <a:latin typeface="Open sans light"/>
                <a:cs typeface="Open sans light"/>
              </a:rPr>
              <a:t>Gjør om til direkte tale (</a:t>
            </a:r>
            <a:r>
              <a:rPr lang="nb-NO" sz="2000" dirty="0" err="1" smtClean="0">
                <a:latin typeface="Open sans light"/>
                <a:cs typeface="Open sans light"/>
              </a:rPr>
              <a:t>Sørebø</a:t>
            </a:r>
            <a:r>
              <a:rPr lang="nb-NO" sz="2000" dirty="0" smtClean="0">
                <a:latin typeface="Open sans light"/>
                <a:cs typeface="Open sans light"/>
              </a:rPr>
              <a:t> bemerket: “…”)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>
                <a:latin typeface="Open sans light"/>
                <a:cs typeface="Open sans light"/>
              </a:rPr>
              <a:t>Bruk samme tid som i direkte tale.</a:t>
            </a:r>
            <a:endParaRPr lang="nb-NO" sz="2000" dirty="0">
              <a:latin typeface="Open sans light"/>
              <a:cs typeface="Open sans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756" y="305945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➔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756" y="427648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➔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756" y="52647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8621" y="326146"/>
            <a:ext cx="168960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Se også: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IBB s. 211</a:t>
            </a:r>
          </a:p>
        </p:txBody>
      </p:sp>
    </p:spTree>
    <p:extLst>
      <p:ext uri="{BB962C8B-B14F-4D97-AF65-F5344CB8AC3E}">
        <p14:creationId xmlns:p14="http://schemas.microsoft.com/office/powerpoint/2010/main" val="146617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Indirekte tale: Mengdetrening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Nina tror at </a:t>
            </a:r>
            <a:r>
              <a:rPr lang="nb-NO" dirty="0" err="1" smtClean="0"/>
              <a:t>Misja</a:t>
            </a:r>
            <a:r>
              <a:rPr lang="nb-NO" dirty="0" smtClean="0"/>
              <a:t> elsker Nadja.</a:t>
            </a:r>
          </a:p>
          <a:p>
            <a:pPr lvl="1"/>
            <a:r>
              <a:rPr lang="ru-RU" dirty="0" smtClean="0"/>
              <a:t>Нина думает</a:t>
            </a:r>
            <a:r>
              <a:rPr lang="nb-NO" dirty="0" smtClean="0"/>
              <a:t>: «</a:t>
            </a:r>
            <a:r>
              <a:rPr lang="ru-RU" dirty="0" smtClean="0"/>
              <a:t>Миша любит Надю.</a:t>
            </a:r>
            <a:r>
              <a:rPr lang="nb-NO" dirty="0" smtClean="0"/>
              <a:t>»</a:t>
            </a:r>
            <a:endParaRPr lang="ru-RU" dirty="0" smtClean="0"/>
          </a:p>
          <a:p>
            <a:pPr lvl="1"/>
            <a:r>
              <a:rPr lang="ru-RU" dirty="0" smtClean="0"/>
              <a:t>Нина думает, что Миша любит Надю.</a:t>
            </a:r>
          </a:p>
          <a:p>
            <a:r>
              <a:rPr lang="nb-NO" dirty="0"/>
              <a:t>Nina </a:t>
            </a:r>
            <a:r>
              <a:rPr lang="nb-NO" dirty="0" smtClean="0"/>
              <a:t>trodde </a:t>
            </a:r>
            <a:r>
              <a:rPr lang="nb-NO" dirty="0"/>
              <a:t>at </a:t>
            </a:r>
            <a:r>
              <a:rPr lang="nb-NO" dirty="0" err="1"/>
              <a:t>Misja</a:t>
            </a:r>
            <a:r>
              <a:rPr lang="nb-NO" dirty="0"/>
              <a:t> </a:t>
            </a:r>
            <a:r>
              <a:rPr lang="nb-NO" dirty="0" smtClean="0"/>
              <a:t>elsket </a:t>
            </a:r>
            <a:r>
              <a:rPr lang="nb-NO" dirty="0"/>
              <a:t>Nadja.</a:t>
            </a:r>
          </a:p>
          <a:p>
            <a:pPr lvl="1"/>
            <a:r>
              <a:rPr lang="ru-RU" dirty="0"/>
              <a:t>Нина </a:t>
            </a:r>
            <a:r>
              <a:rPr lang="ru-RU" dirty="0" smtClean="0"/>
              <a:t>думала</a:t>
            </a:r>
            <a:r>
              <a:rPr lang="nb-NO" dirty="0" smtClean="0"/>
              <a:t>: </a:t>
            </a:r>
            <a:r>
              <a:rPr lang="nb-NO" dirty="0"/>
              <a:t>«</a:t>
            </a:r>
            <a:r>
              <a:rPr lang="ru-RU" dirty="0"/>
              <a:t>Миша любит </a:t>
            </a:r>
            <a:r>
              <a:rPr lang="ru-RU" dirty="0" smtClean="0"/>
              <a:t>Надю.</a:t>
            </a:r>
            <a:r>
              <a:rPr lang="nb-NO" dirty="0" smtClean="0"/>
              <a:t>»</a:t>
            </a:r>
            <a:endParaRPr lang="ru-RU" dirty="0"/>
          </a:p>
          <a:p>
            <a:pPr lvl="1"/>
            <a:r>
              <a:rPr lang="ru-RU" dirty="0"/>
              <a:t>Нина </a:t>
            </a:r>
            <a:r>
              <a:rPr lang="ru-RU" dirty="0" smtClean="0"/>
              <a:t>думала, </a:t>
            </a:r>
            <a:r>
              <a:rPr lang="ru-RU" dirty="0"/>
              <a:t>что Миша любит Надю.</a:t>
            </a:r>
          </a:p>
          <a:p>
            <a:r>
              <a:rPr lang="nb-NO" dirty="0"/>
              <a:t>Nina </a:t>
            </a:r>
            <a:r>
              <a:rPr lang="nb-NO" dirty="0" smtClean="0"/>
              <a:t>trodde </a:t>
            </a:r>
            <a:r>
              <a:rPr lang="nb-NO" dirty="0"/>
              <a:t>at </a:t>
            </a:r>
            <a:r>
              <a:rPr lang="nb-NO" dirty="0" err="1"/>
              <a:t>Misja</a:t>
            </a:r>
            <a:r>
              <a:rPr lang="nb-NO" dirty="0"/>
              <a:t> </a:t>
            </a:r>
            <a:r>
              <a:rPr lang="nb-NO" dirty="0" smtClean="0"/>
              <a:t>hadde elsket Nadja</a:t>
            </a:r>
            <a:r>
              <a:rPr lang="nb-NO" dirty="0"/>
              <a:t>.</a:t>
            </a:r>
          </a:p>
          <a:p>
            <a:pPr lvl="1"/>
            <a:r>
              <a:rPr lang="ru-RU" dirty="0"/>
              <a:t>Нина </a:t>
            </a:r>
            <a:r>
              <a:rPr lang="ru-RU" dirty="0" smtClean="0"/>
              <a:t>думала</a:t>
            </a:r>
            <a:r>
              <a:rPr lang="nb-NO" dirty="0" smtClean="0"/>
              <a:t>: </a:t>
            </a:r>
            <a:r>
              <a:rPr lang="nb-NO" dirty="0"/>
              <a:t>«</a:t>
            </a:r>
            <a:r>
              <a:rPr lang="ru-RU" dirty="0"/>
              <a:t>Миша </a:t>
            </a:r>
            <a:r>
              <a:rPr lang="ru-RU" dirty="0" smtClean="0"/>
              <a:t>любил Надю.</a:t>
            </a:r>
            <a:r>
              <a:rPr lang="nb-NO" dirty="0" smtClean="0"/>
              <a:t>»</a:t>
            </a:r>
            <a:endParaRPr lang="ru-RU" dirty="0"/>
          </a:p>
          <a:p>
            <a:pPr lvl="1"/>
            <a:r>
              <a:rPr lang="ru-RU" dirty="0"/>
              <a:t>Нина </a:t>
            </a:r>
            <a:r>
              <a:rPr lang="ru-RU" dirty="0" smtClean="0"/>
              <a:t>думала, </a:t>
            </a:r>
            <a:r>
              <a:rPr lang="ru-RU" dirty="0"/>
              <a:t>что Миша </a:t>
            </a:r>
            <a:r>
              <a:rPr lang="ru-RU" dirty="0" smtClean="0"/>
              <a:t>любил </a:t>
            </a:r>
            <a:r>
              <a:rPr lang="ru-RU" dirty="0"/>
              <a:t>Надю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672" y="1837780"/>
            <a:ext cx="3902216" cy="4288383"/>
          </a:xfrm>
        </p:spPr>
        <p:txBody>
          <a:bodyPr>
            <a:normAutofit fontScale="92500" lnSpcReduction="20000"/>
          </a:bodyPr>
          <a:lstStyle/>
          <a:p>
            <a:r>
              <a:rPr lang="nb-NO" dirty="0" err="1" smtClean="0"/>
              <a:t>Sveta</a:t>
            </a:r>
            <a:r>
              <a:rPr lang="nb-NO" dirty="0" smtClean="0"/>
              <a:t> mente at </a:t>
            </a:r>
            <a:r>
              <a:rPr lang="nb-NO" dirty="0" err="1" smtClean="0"/>
              <a:t>Nastja</a:t>
            </a:r>
            <a:r>
              <a:rPr lang="nb-NO" dirty="0" smtClean="0"/>
              <a:t> var i Russland.</a:t>
            </a:r>
          </a:p>
          <a:p>
            <a:pPr lvl="1"/>
            <a:r>
              <a:rPr lang="ru-RU" dirty="0" smtClean="0"/>
              <a:t>Света считала</a:t>
            </a:r>
            <a:r>
              <a:rPr lang="nb-NO" dirty="0"/>
              <a:t>: </a:t>
            </a:r>
            <a:r>
              <a:rPr lang="nb-NO" dirty="0" smtClean="0"/>
              <a:t>«</a:t>
            </a:r>
            <a:r>
              <a:rPr lang="ru-RU" dirty="0" smtClean="0"/>
              <a:t>Настя в России.</a:t>
            </a:r>
            <a:r>
              <a:rPr lang="nb-NO" dirty="0" smtClean="0"/>
              <a:t>»</a:t>
            </a:r>
            <a:endParaRPr lang="ru-RU" dirty="0" smtClean="0"/>
          </a:p>
          <a:p>
            <a:pPr lvl="1"/>
            <a:r>
              <a:rPr lang="ru-RU" dirty="0"/>
              <a:t>Света </a:t>
            </a:r>
            <a:r>
              <a:rPr lang="ru-RU" dirty="0" smtClean="0"/>
              <a:t>считала, что Настя </a:t>
            </a:r>
            <a:r>
              <a:rPr lang="ru-RU" dirty="0"/>
              <a:t>в России.</a:t>
            </a:r>
            <a:r>
              <a:rPr lang="nb-NO" dirty="0"/>
              <a:t>»</a:t>
            </a:r>
            <a:endParaRPr lang="ru-RU" dirty="0"/>
          </a:p>
          <a:p>
            <a:r>
              <a:rPr lang="nb-NO" dirty="0" err="1"/>
              <a:t>Sveta</a:t>
            </a:r>
            <a:r>
              <a:rPr lang="nb-NO" dirty="0"/>
              <a:t> mente at </a:t>
            </a:r>
            <a:r>
              <a:rPr lang="nb-NO" dirty="0" err="1"/>
              <a:t>Nastja</a:t>
            </a:r>
            <a:r>
              <a:rPr lang="nb-NO" dirty="0"/>
              <a:t> </a:t>
            </a:r>
            <a:r>
              <a:rPr lang="nb-NO" dirty="0" smtClean="0"/>
              <a:t>hadde vært i </a:t>
            </a:r>
            <a:r>
              <a:rPr lang="nb-NO" dirty="0"/>
              <a:t>Russland.</a:t>
            </a:r>
          </a:p>
          <a:p>
            <a:pPr lvl="1"/>
            <a:r>
              <a:rPr lang="ru-RU" dirty="0"/>
              <a:t>Света считала</a:t>
            </a:r>
            <a:r>
              <a:rPr lang="nb-NO" dirty="0"/>
              <a:t>: «</a:t>
            </a:r>
            <a:r>
              <a:rPr lang="ru-RU" dirty="0"/>
              <a:t>Настя </a:t>
            </a:r>
            <a:r>
              <a:rPr lang="ru-RU" dirty="0" smtClean="0"/>
              <a:t>была в </a:t>
            </a:r>
            <a:r>
              <a:rPr lang="ru-RU" dirty="0"/>
              <a:t>России.</a:t>
            </a:r>
            <a:r>
              <a:rPr lang="nb-NO" dirty="0"/>
              <a:t>»</a:t>
            </a:r>
            <a:endParaRPr lang="ru-RU" dirty="0"/>
          </a:p>
          <a:p>
            <a:pPr lvl="1"/>
            <a:r>
              <a:rPr lang="ru-RU" dirty="0"/>
              <a:t>Света считала, что Настя </a:t>
            </a:r>
            <a:r>
              <a:rPr lang="ru-RU" dirty="0" smtClean="0"/>
              <a:t>была в </a:t>
            </a:r>
            <a:r>
              <a:rPr lang="ru-RU" dirty="0"/>
              <a:t>России.</a:t>
            </a:r>
            <a:r>
              <a:rPr lang="nb-NO" dirty="0"/>
              <a:t>»</a:t>
            </a:r>
            <a:endParaRPr lang="ru-RU" dirty="0"/>
          </a:p>
          <a:p>
            <a:r>
              <a:rPr lang="nb-NO" dirty="0" err="1"/>
              <a:t>Sveta</a:t>
            </a:r>
            <a:r>
              <a:rPr lang="nb-NO" dirty="0"/>
              <a:t> </a:t>
            </a:r>
            <a:r>
              <a:rPr lang="nb-NO" dirty="0" smtClean="0"/>
              <a:t>mener </a:t>
            </a:r>
            <a:r>
              <a:rPr lang="nb-NO" dirty="0"/>
              <a:t>at </a:t>
            </a:r>
            <a:r>
              <a:rPr lang="nb-NO" dirty="0" err="1"/>
              <a:t>Nastja</a:t>
            </a:r>
            <a:r>
              <a:rPr lang="nb-NO" dirty="0"/>
              <a:t> </a:t>
            </a:r>
            <a:r>
              <a:rPr lang="nb-NO" dirty="0" smtClean="0"/>
              <a:t>var i </a:t>
            </a:r>
            <a:r>
              <a:rPr lang="nb-NO" dirty="0"/>
              <a:t>Russland.</a:t>
            </a:r>
          </a:p>
          <a:p>
            <a:pPr lvl="1"/>
            <a:r>
              <a:rPr lang="ru-RU" dirty="0"/>
              <a:t>Света </a:t>
            </a:r>
            <a:r>
              <a:rPr lang="ru-RU" dirty="0" smtClean="0"/>
              <a:t>считает</a:t>
            </a:r>
            <a:r>
              <a:rPr lang="nb-NO" dirty="0" smtClean="0"/>
              <a:t>: </a:t>
            </a:r>
            <a:r>
              <a:rPr lang="nb-NO" dirty="0"/>
              <a:t>«</a:t>
            </a:r>
            <a:r>
              <a:rPr lang="ru-RU" dirty="0"/>
              <a:t>Настя </a:t>
            </a:r>
            <a:r>
              <a:rPr lang="ru-RU" dirty="0" smtClean="0"/>
              <a:t>была </a:t>
            </a:r>
            <a:r>
              <a:rPr lang="ru-RU" dirty="0"/>
              <a:t>в России.</a:t>
            </a:r>
            <a:r>
              <a:rPr lang="nb-NO" dirty="0"/>
              <a:t>»</a:t>
            </a:r>
            <a:endParaRPr lang="ru-RU" dirty="0"/>
          </a:p>
          <a:p>
            <a:pPr lvl="1"/>
            <a:r>
              <a:rPr lang="ru-RU" dirty="0"/>
              <a:t>Света </a:t>
            </a:r>
            <a:r>
              <a:rPr lang="ru-RU" dirty="0" smtClean="0"/>
              <a:t>считает, </a:t>
            </a:r>
            <a:r>
              <a:rPr lang="ru-RU" dirty="0"/>
              <a:t>что Настя была в России.</a:t>
            </a:r>
            <a:r>
              <a:rPr lang="nb-NO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869" y="5744276"/>
            <a:ext cx="5105542" cy="1015663"/>
          </a:xfrm>
          <a:prstGeom prst="rect">
            <a:avLst/>
          </a:prstGeom>
          <a:solidFill>
            <a:srgbClr val="F1B523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>
                <a:latin typeface="Open sans light"/>
                <a:cs typeface="Open sans light"/>
              </a:rPr>
              <a:t>Altså: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>
                <a:latin typeface="Open sans light"/>
                <a:cs typeface="Open sans light"/>
              </a:rPr>
              <a:t>Gjør om til direkte tale (Han sa: “…”)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>
                <a:latin typeface="Open sans light"/>
                <a:cs typeface="Open sans light"/>
              </a:rPr>
              <a:t>Bruk samme tid som i direkte tale.</a:t>
            </a:r>
            <a:endParaRPr lang="nb-NO" sz="2000" dirty="0"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942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Russiske arbeidere fikk ikke lønn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748" y="1665935"/>
            <a:ext cx="4038600" cy="428838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Русские рабочие не получали зарплаты.</a:t>
            </a:r>
          </a:p>
          <a:p>
            <a:r>
              <a:rPr lang="nb-NO" dirty="0" smtClean="0"/>
              <a:t>Alternativ:</a:t>
            </a:r>
          </a:p>
          <a:p>
            <a:pPr lvl="1"/>
            <a:r>
              <a:rPr lang="ru-RU" dirty="0" smtClean="0"/>
              <a:t>Российские рабочие</a:t>
            </a:r>
            <a:endParaRPr lang="nb-NO" dirty="0" smtClean="0"/>
          </a:p>
          <a:p>
            <a:pPr lvl="1"/>
            <a:r>
              <a:rPr lang="ru-RU" dirty="0"/>
              <a:t>не получали </a:t>
            </a:r>
            <a:r>
              <a:rPr lang="ru-RU" dirty="0" smtClean="0"/>
              <a:t>зарплату</a:t>
            </a:r>
            <a:endParaRPr lang="nb-NO" dirty="0" smtClean="0"/>
          </a:p>
          <a:p>
            <a:pPr lvl="1"/>
            <a:r>
              <a:rPr lang="hu-HU" dirty="0"/>
              <a:t>не получали зарплат (gen. pl.)</a:t>
            </a:r>
          </a:p>
          <a:p>
            <a:pPr lvl="1"/>
            <a:r>
              <a:rPr lang="hu-HU" dirty="0" smtClean="0"/>
              <a:t>не </a:t>
            </a:r>
            <a:r>
              <a:rPr lang="hu-HU" dirty="0"/>
              <a:t>получали зарплаты (akk. pl.</a:t>
            </a:r>
            <a:r>
              <a:rPr lang="hu-HU" dirty="0" smtClean="0"/>
              <a:t>)</a:t>
            </a:r>
            <a:endParaRPr lang="ru-RU" dirty="0" smtClean="0"/>
          </a:p>
          <a:p>
            <a:r>
              <a:rPr lang="nb-NO" dirty="0" smtClean="0"/>
              <a:t>Aspekt:</a:t>
            </a:r>
          </a:p>
          <a:p>
            <a:pPr lvl="1"/>
            <a:r>
              <a:rPr lang="nb-NO" dirty="0" smtClean="0"/>
              <a:t>Hvilken aspekt er </a:t>
            </a:r>
            <a:r>
              <a:rPr lang="ru-RU" dirty="0" smtClean="0"/>
              <a:t>получали</a:t>
            </a:r>
            <a:r>
              <a:rPr lang="nb-NO" dirty="0" smtClean="0"/>
              <a:t>?</a:t>
            </a:r>
          </a:p>
          <a:p>
            <a:pPr lvl="1"/>
            <a:r>
              <a:rPr lang="hu-HU" dirty="0" smtClean="0"/>
              <a:t>Imperfektiv</a:t>
            </a:r>
          </a:p>
          <a:p>
            <a:pPr lvl="1"/>
            <a:r>
              <a:rPr lang="hu-HU" dirty="0" smtClean="0"/>
              <a:t>Hvorfor imperfektiv?</a:t>
            </a:r>
          </a:p>
          <a:p>
            <a:pPr lvl="1"/>
            <a:r>
              <a:rPr lang="hu-HU" dirty="0" smtClean="0"/>
              <a:t>Gjentatt handling – mange arbeiderne fikk stadig vekk ikke lønn</a:t>
            </a:r>
          </a:p>
          <a:p>
            <a:r>
              <a:rPr lang="hu-HU" dirty="0" smtClean="0"/>
              <a:t>Genitiv eller akkusativ i objektet?</a:t>
            </a:r>
          </a:p>
          <a:p>
            <a:pPr lvl="1"/>
            <a:r>
              <a:rPr lang="hu-HU" dirty="0" smtClean="0"/>
              <a:t>Når verbet har </a:t>
            </a:r>
            <a:r>
              <a:rPr lang="ru-RU" dirty="0" smtClean="0"/>
              <a:t>не </a:t>
            </a:r>
            <a:r>
              <a:rPr lang="nb-NO" dirty="0" smtClean="0"/>
              <a:t>foran seg, kan objektet stå i genitiv eller akkusativ.</a:t>
            </a:r>
          </a:p>
          <a:p>
            <a:pPr lvl="1"/>
            <a:r>
              <a:rPr lang="nb-NO" dirty="0" smtClean="0"/>
              <a:t>Akkusativ blir mer og mer vanlig.</a:t>
            </a:r>
            <a:endParaRPr lang="hu-HU" dirty="0"/>
          </a:p>
          <a:p>
            <a:pPr lvl="1"/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603" y="2083015"/>
            <a:ext cx="4202609" cy="3736268"/>
          </a:xfrm>
          <a:noFill/>
          <a:ln w="38100" cmpd="sng">
            <a:solidFill>
              <a:srgbClr val="F1B523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nb-NO" b="1" dirty="0" smtClean="0"/>
              <a:t>Arbeider</a:t>
            </a:r>
            <a:r>
              <a:rPr lang="nb-NO" dirty="0" smtClean="0"/>
              <a:t>:</a:t>
            </a:r>
          </a:p>
          <a:p>
            <a:r>
              <a:rPr lang="ru-RU" b="1" dirty="0"/>
              <a:t>рабочий</a:t>
            </a:r>
            <a:r>
              <a:rPr lang="ru-RU" dirty="0"/>
              <a:t> – </a:t>
            </a:r>
            <a:r>
              <a:rPr lang="en-US" dirty="0"/>
              <a:t>en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arbeiderklasse</a:t>
            </a:r>
            <a:endParaRPr lang="ru-RU" dirty="0"/>
          </a:p>
          <a:p>
            <a:r>
              <a:rPr lang="ru-RU" b="1" dirty="0"/>
              <a:t>работник</a:t>
            </a:r>
            <a:r>
              <a:rPr lang="ru-RU" dirty="0"/>
              <a:t> – </a:t>
            </a:r>
            <a:r>
              <a:rPr lang="en-US" dirty="0" smtClean="0"/>
              <a:t>en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/>
              <a:t>arbeider</a:t>
            </a:r>
            <a:r>
              <a:rPr lang="en-US" dirty="0"/>
              <a:t> </a:t>
            </a:r>
            <a:r>
              <a:rPr lang="nb-NO" dirty="0"/>
              <a:t>på et konkret </a:t>
            </a:r>
            <a:r>
              <a:rPr lang="nb-NO" dirty="0" smtClean="0"/>
              <a:t>sted</a:t>
            </a:r>
            <a:endParaRPr lang="en-US" dirty="0"/>
          </a:p>
          <a:p>
            <a:pPr lvl="1"/>
            <a:r>
              <a:rPr lang="ru-RU" dirty="0" smtClean="0"/>
              <a:t>работник </a:t>
            </a:r>
            <a:r>
              <a:rPr lang="ru-RU" dirty="0"/>
              <a:t>транспорта;</a:t>
            </a:r>
            <a:r>
              <a:rPr lang="nb-NO" dirty="0"/>
              <a:t> </a:t>
            </a:r>
            <a:r>
              <a:rPr lang="ru-RU" dirty="0"/>
              <a:t>работники умственного труда </a:t>
            </a:r>
            <a:r>
              <a:rPr lang="nb-NO" dirty="0"/>
              <a:t>(åndsarbeidere</a:t>
            </a:r>
            <a:r>
              <a:rPr lang="nb-NO" dirty="0" smtClean="0"/>
              <a:t>)</a:t>
            </a:r>
          </a:p>
          <a:p>
            <a:pPr lvl="1"/>
            <a:r>
              <a:rPr lang="nb-NO" dirty="0"/>
              <a:t>Også om en konkret person</a:t>
            </a:r>
            <a:r>
              <a:rPr lang="en-US" dirty="0"/>
              <a:t>:</a:t>
            </a:r>
            <a:r>
              <a:rPr lang="ru-RU" dirty="0"/>
              <a:t> он хороший работник; он плохой работник	</a:t>
            </a:r>
            <a:endParaRPr lang="nb-NO" dirty="0"/>
          </a:p>
          <a:p>
            <a:r>
              <a:rPr lang="ru-RU" b="1" dirty="0"/>
              <a:t>трудящийся</a:t>
            </a:r>
            <a:r>
              <a:rPr lang="ru-RU" dirty="0"/>
              <a:t> – </a:t>
            </a:r>
            <a:r>
              <a:rPr lang="nb-NO" dirty="0"/>
              <a:t>en som </a:t>
            </a:r>
            <a:r>
              <a:rPr lang="nb-NO" dirty="0" smtClean="0"/>
              <a:t>arbeider (i motsetning til funksjonærer)</a:t>
            </a:r>
          </a:p>
          <a:p>
            <a:r>
              <a:rPr lang="ru-RU" b="1" dirty="0" smtClean="0"/>
              <a:t>служащий</a:t>
            </a:r>
            <a:r>
              <a:rPr lang="ru-RU" dirty="0" smtClean="0"/>
              <a:t> </a:t>
            </a:r>
            <a:r>
              <a:rPr lang="nb-NO" dirty="0" smtClean="0"/>
              <a:t>– funksjonær</a:t>
            </a:r>
          </a:p>
          <a:p>
            <a:r>
              <a:rPr lang="ru-RU" b="1" dirty="0" smtClean="0"/>
              <a:t>сотрудник</a:t>
            </a:r>
            <a:r>
              <a:rPr lang="ru-RU" dirty="0" smtClean="0"/>
              <a:t> </a:t>
            </a:r>
            <a:r>
              <a:rPr lang="nb-NO" dirty="0" smtClean="0"/>
              <a:t>– medarbeider, ansatt</a:t>
            </a:r>
          </a:p>
          <a:p>
            <a:r>
              <a:rPr lang="nb-NO" dirty="0" smtClean="0"/>
              <a:t>Lønn</a:t>
            </a:r>
          </a:p>
          <a:p>
            <a:pPr lvl="1"/>
            <a:r>
              <a:rPr lang="ru-RU" dirty="0" smtClean="0"/>
              <a:t>зарплата (</a:t>
            </a:r>
            <a:r>
              <a:rPr lang="nb-NO" dirty="0" smtClean="0"/>
              <a:t>=</a:t>
            </a:r>
            <a:r>
              <a:rPr lang="ru-RU" dirty="0" smtClean="0"/>
              <a:t>заработная плата)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633" y="300207"/>
            <a:ext cx="2493579" cy="1662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353" y="5928899"/>
            <a:ext cx="5280587" cy="923330"/>
          </a:xfrm>
          <a:prstGeom prst="rect">
            <a:avLst/>
          </a:prstGeom>
          <a:solidFill>
            <a:srgbClr val="F1B523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Sans open light"/>
                <a:cs typeface="Sans open light"/>
              </a:rPr>
              <a:t>Pass på at du har kontroll på:</a:t>
            </a:r>
          </a:p>
          <a:p>
            <a:pPr marL="342900" indent="-342900">
              <a:buFont typeface="Arial"/>
              <a:buChar char="•"/>
            </a:pPr>
            <a:r>
              <a:rPr lang="nb-NO" dirty="0" smtClean="0">
                <a:latin typeface="Sans open light"/>
                <a:cs typeface="Sans open light"/>
              </a:rPr>
              <a:t>grunnregelen for bruk av imperfektiv aspekt</a:t>
            </a:r>
          </a:p>
          <a:p>
            <a:pPr marL="342900" indent="-342900">
              <a:buFont typeface="Arial"/>
              <a:buChar char="•"/>
            </a:pPr>
            <a:r>
              <a:rPr lang="nb-NO" dirty="0" smtClean="0">
                <a:latin typeface="Sans open light"/>
                <a:cs typeface="Sans open light"/>
              </a:rPr>
              <a:t>vekslingen mellom akkusativ og genitiv i objekt</a:t>
            </a:r>
            <a:endParaRPr lang="nb-NO" dirty="0">
              <a:latin typeface="Sans open light"/>
              <a:cs typeface="Sans open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369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Hovedpunkter – pass på at du har kontroll!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nb-NO" dirty="0" smtClean="0"/>
              <a:t>Indirekte tale:</a:t>
            </a:r>
          </a:p>
          <a:p>
            <a:pPr lvl="1"/>
            <a:r>
              <a:rPr lang="nb-NO" dirty="0" smtClean="0"/>
              <a:t>Samme tid som i direkte tale på russisk.</a:t>
            </a:r>
          </a:p>
          <a:p>
            <a:pPr lvl="1"/>
            <a:r>
              <a:rPr lang="nb-NO" dirty="0" smtClean="0"/>
              <a:t>Han sa at han var</a:t>
            </a:r>
            <a:r>
              <a:rPr lang="ru-RU" dirty="0" smtClean="0"/>
              <a:t> </a:t>
            </a:r>
            <a:r>
              <a:rPr lang="nb-NO" dirty="0" smtClean="0"/>
              <a:t>student = </a:t>
            </a:r>
            <a:r>
              <a:rPr lang="ru-RU" dirty="0" smtClean="0"/>
              <a:t>он сказа</a:t>
            </a:r>
            <a:r>
              <a:rPr lang="nb-NO" dirty="0" smtClean="0"/>
              <a:t>l, </a:t>
            </a:r>
            <a:r>
              <a:rPr lang="ru-RU" dirty="0" smtClean="0"/>
              <a:t>что он студент.</a:t>
            </a:r>
          </a:p>
          <a:p>
            <a:pPr>
              <a:buFont typeface="+mj-lt"/>
              <a:buAutoNum type="arabicPeriod"/>
            </a:pPr>
            <a:r>
              <a:rPr lang="nb-NO" dirty="0" smtClean="0"/>
              <a:t>Splittet ordfølge</a:t>
            </a:r>
          </a:p>
          <a:p>
            <a:pPr lvl="1"/>
            <a:r>
              <a:rPr lang="nb-NO" dirty="0" smtClean="0"/>
              <a:t>Problemer var det mange av = </a:t>
            </a:r>
            <a:r>
              <a:rPr lang="ru-RU" dirty="0" smtClean="0"/>
              <a:t>проблем было много.</a:t>
            </a:r>
          </a:p>
          <a:p>
            <a:pPr lvl="1"/>
            <a:r>
              <a:rPr lang="nb-NO" dirty="0" smtClean="0"/>
              <a:t>Det var to av oss/vi var to = </a:t>
            </a:r>
            <a:r>
              <a:rPr lang="ru-RU" dirty="0" smtClean="0"/>
              <a:t>нас было двое.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Fellesnavn</a:t>
            </a:r>
            <a:r>
              <a:rPr lang="en-US" dirty="0"/>
              <a:t> + </a:t>
            </a:r>
            <a:r>
              <a:rPr lang="en-US" dirty="0" err="1"/>
              <a:t>egennavn</a:t>
            </a:r>
            <a:r>
              <a:rPr lang="en-US" dirty="0"/>
              <a:t>: </a:t>
            </a:r>
            <a:r>
              <a:rPr lang="en-US" dirty="0" err="1"/>
              <a:t>Skal</a:t>
            </a:r>
            <a:r>
              <a:rPr lang="en-US" dirty="0"/>
              <a:t> vi </a:t>
            </a:r>
            <a:r>
              <a:rPr lang="en-US" dirty="0" err="1"/>
              <a:t>bøye</a:t>
            </a:r>
            <a:r>
              <a:rPr lang="en-US" dirty="0"/>
              <a:t> </a:t>
            </a:r>
            <a:r>
              <a:rPr lang="en-US" dirty="0" err="1"/>
              <a:t>fellesnavnet</a:t>
            </a:r>
            <a:r>
              <a:rPr lang="en-US" dirty="0" smtClean="0"/>
              <a:t>?</a:t>
            </a:r>
            <a:endParaRPr lang="ru-RU" dirty="0" smtClean="0"/>
          </a:p>
          <a:p>
            <a:pPr lvl="1"/>
            <a:r>
              <a:rPr lang="nb-NO" dirty="0" smtClean="0"/>
              <a:t>Hovedregel: ja! (</a:t>
            </a:r>
            <a:r>
              <a:rPr lang="ru-RU" dirty="0" smtClean="0"/>
              <a:t>у </a:t>
            </a:r>
            <a:r>
              <a:rPr lang="ru-RU" dirty="0"/>
              <a:t>профессора </a:t>
            </a:r>
            <a:r>
              <a:rPr lang="ru-RU" dirty="0" smtClean="0"/>
              <a:t>Иванова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Unntak 1: </a:t>
            </a:r>
            <a:r>
              <a:rPr lang="nb-NO" dirty="0"/>
              <a:t>Fellesnavn + egennavn i anførselstegn: Egennavn i </a:t>
            </a:r>
            <a:r>
              <a:rPr lang="nb-NO" dirty="0" smtClean="0"/>
              <a:t>nominativ (</a:t>
            </a:r>
            <a:r>
              <a:rPr lang="ru-RU" dirty="0" smtClean="0"/>
              <a:t>в газете </a:t>
            </a:r>
            <a:r>
              <a:rPr lang="nb-NO" dirty="0" smtClean="0"/>
              <a:t>«</a:t>
            </a:r>
            <a:r>
              <a:rPr lang="ru-RU" dirty="0" smtClean="0"/>
              <a:t>Правда</a:t>
            </a:r>
            <a:r>
              <a:rPr lang="nb-NO" dirty="0" smtClean="0"/>
              <a:t>»)</a:t>
            </a:r>
            <a:endParaRPr lang="ru-RU" dirty="0" smtClean="0"/>
          </a:p>
          <a:p>
            <a:pPr lvl="1"/>
            <a:r>
              <a:rPr lang="nb-NO" dirty="0" smtClean="0"/>
              <a:t>Unntak 2: </a:t>
            </a:r>
            <a:r>
              <a:rPr lang="nb-NO" dirty="0"/>
              <a:t>Navn på elver, byer og tettsteder bøyes ofte ikke når de har et fellesnavn foran </a:t>
            </a:r>
            <a:r>
              <a:rPr lang="nb-NO" dirty="0" smtClean="0"/>
              <a:t>seg</a:t>
            </a:r>
            <a:r>
              <a:rPr lang="nb-NO" dirty="0"/>
              <a:t> </a:t>
            </a:r>
            <a:r>
              <a:rPr lang="nb-NO" dirty="0" smtClean="0"/>
              <a:t>(</a:t>
            </a:r>
            <a:r>
              <a:rPr lang="ru-RU" dirty="0" smtClean="0"/>
              <a:t>в городе Москва/Москве)</a:t>
            </a:r>
          </a:p>
          <a:p>
            <a:pPr>
              <a:buFont typeface="+mj-lt"/>
              <a:buAutoNum type="arabicPeriod"/>
            </a:pPr>
            <a:r>
              <a:rPr lang="nb-NO" dirty="0" smtClean="0"/>
              <a:t>Bøyning av intetkjønnsord av typen </a:t>
            </a:r>
            <a:r>
              <a:rPr lang="ru-RU" dirty="0" smtClean="0"/>
              <a:t>имя о</a:t>
            </a:r>
            <a:r>
              <a:rPr lang="nb-NO" dirty="0" smtClean="0"/>
              <a:t>g </a:t>
            </a:r>
            <a:r>
              <a:rPr lang="ru-RU" dirty="0" smtClean="0"/>
              <a:t>время.</a:t>
            </a:r>
            <a:endParaRPr lang="ru-RU" dirty="0"/>
          </a:p>
          <a:p>
            <a:pPr lvl="1"/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89899" l="0" r="100000"/>
                    </a14:imgEffect>
                  </a14:imgLayer>
                </a14:imgProps>
              </a:ext>
            </a:extLst>
          </a:blip>
          <a:srcRect t="14222" b="17205"/>
          <a:stretch/>
        </p:blipFill>
        <p:spPr>
          <a:xfrm>
            <a:off x="6606751" y="2426985"/>
            <a:ext cx="2637668" cy="179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0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l_blaa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3400</TotalTime>
  <Words>762</Words>
  <Application>Microsoft Macintosh PowerPoint</Application>
  <PresentationFormat>On-screen Show (4:3)</PresentationFormat>
  <Paragraphs>113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Mal_blaa</vt:lpstr>
      <vt:lpstr>En stormakt uten penger</vt:lpstr>
      <vt:lpstr>PowerPoint Presentation</vt:lpstr>
      <vt:lpstr>Litt om aspekt – perfektiv eller imperfektiv?</vt:lpstr>
      <vt:lpstr>Viktige konstruksjoner 1: indirekte tale</vt:lpstr>
      <vt:lpstr>Indirekte tale: Mengdetrening</vt:lpstr>
      <vt:lpstr>Russiske arbeidere fikk ikke lønn.</vt:lpstr>
      <vt:lpstr>Hovedpunkter – pass på at du har kontroll!</vt:lpstr>
    </vt:vector>
  </TitlesOfParts>
  <Company>Agendum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Ann Elin Hvidtsten</dc:creator>
  <cp:lastModifiedBy>Tore Nesset</cp:lastModifiedBy>
  <cp:revision>100</cp:revision>
  <cp:lastPrinted>2014-04-03T13:57:40Z</cp:lastPrinted>
  <dcterms:created xsi:type="dcterms:W3CDTF">2013-07-19T20:05:25Z</dcterms:created>
  <dcterms:modified xsi:type="dcterms:W3CDTF">2017-04-11T08:28:10Z</dcterms:modified>
</cp:coreProperties>
</file>