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8" r:id="rId4"/>
    <p:sldId id="259" r:id="rId5"/>
    <p:sldId id="257" r:id="rId6"/>
    <p:sldId id="263" r:id="rId7"/>
    <p:sldId id="266" r:id="rId8"/>
    <p:sldId id="267" r:id="rId9"/>
    <p:sldId id="282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0" r:id="rId25"/>
    <p:sldId id="261" r:id="rId26"/>
    <p:sldId id="284" r:id="rId27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5076" autoAdjust="0"/>
  </p:normalViewPr>
  <p:slideViewPr>
    <p:cSldViewPr snapToGrid="0" snapToObjects="1">
      <p:cViewPr varScale="1">
        <p:scale>
          <a:sx n="80" d="100"/>
          <a:sy n="80" d="100"/>
        </p:scale>
        <p:origin x="2592" y="176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Antall</a:t>
            </a:r>
            <a:r>
              <a:rPr lang="nb-NO" baseline="0"/>
              <a:t> møtt - og uteksaminerte på gammel studieplan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'Ark1'!$A$10</c:f>
              <c:strCache>
                <c:ptCount val="1"/>
                <c:pt idx="0">
                  <c:v>Kull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'Ark1'!$B$10:$D$10</c:f>
              <c:numCache>
                <c:formatCode>General</c:formatCode>
                <c:ptCount val="3"/>
                <c:pt idx="0">
                  <c:v>46</c:v>
                </c:pt>
                <c:pt idx="1">
                  <c:v>19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D-0D4D-8981-255F20A3F801}"/>
            </c:ext>
          </c:extLst>
        </c:ser>
        <c:ser>
          <c:idx val="1"/>
          <c:order val="1"/>
          <c:tx>
            <c:strRef>
              <c:f>'Ark1'!$A$11</c:f>
              <c:strCache>
                <c:ptCount val="1"/>
                <c:pt idx="0">
                  <c:v>Kull 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'Ark1'!$B$11:$D$11</c:f>
              <c:numCache>
                <c:formatCode>General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D-0D4D-8981-255F20A3F801}"/>
            </c:ext>
          </c:extLst>
        </c:ser>
        <c:ser>
          <c:idx val="2"/>
          <c:order val="2"/>
          <c:tx>
            <c:strRef>
              <c:f>'Ark1'!$A$12</c:f>
              <c:strCache>
                <c:ptCount val="1"/>
                <c:pt idx="0">
                  <c:v>Kull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'Ark1'!$B$12:$D$12</c:f>
              <c:numCache>
                <c:formatCode>General</c:formatCode>
                <c:ptCount val="3"/>
                <c:pt idx="0">
                  <c:v>71</c:v>
                </c:pt>
                <c:pt idx="1">
                  <c:v>20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BD-0D4D-8981-255F20A3F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7596472"/>
        <c:axId val="-2122551144"/>
      </c:barChart>
      <c:catAx>
        <c:axId val="-2077596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122551144"/>
        <c:crosses val="autoZero"/>
        <c:auto val="1"/>
        <c:lblAlgn val="ctr"/>
        <c:lblOffset val="100"/>
        <c:noMultiLvlLbl val="0"/>
      </c:catAx>
      <c:valAx>
        <c:axId val="-212255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07759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Antall</a:t>
            </a:r>
            <a:r>
              <a:rPr lang="nb-NO" baseline="0" dirty="0"/>
              <a:t> møtt og aktive ny studieplan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'Ark1'!$A$20:$A$24</c:f>
              <c:strCache>
                <c:ptCount val="5"/>
                <c:pt idx="0">
                  <c:v>Kull 2013</c:v>
                </c:pt>
                <c:pt idx="1">
                  <c:v>Kull 2014</c:v>
                </c:pt>
                <c:pt idx="2">
                  <c:v>Kull 2015</c:v>
                </c:pt>
                <c:pt idx="3">
                  <c:v>Kull 2016</c:v>
                </c:pt>
                <c:pt idx="4">
                  <c:v>Kull 2017</c:v>
                </c:pt>
              </c:strCache>
            </c:strRef>
          </c:cat>
          <c:val>
            <c:numRef>
              <c:f>'Ark1'!$B$20:$B$24</c:f>
              <c:numCache>
                <c:formatCode>General</c:formatCode>
                <c:ptCount val="5"/>
                <c:pt idx="0">
                  <c:v>56</c:v>
                </c:pt>
                <c:pt idx="1">
                  <c:v>58</c:v>
                </c:pt>
                <c:pt idx="2">
                  <c:v>83</c:v>
                </c:pt>
                <c:pt idx="3">
                  <c:v>66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E-8E4A-BB91-E3EB7AD8EC5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'Ark1'!$A$20:$A$24</c:f>
              <c:strCache>
                <c:ptCount val="5"/>
                <c:pt idx="0">
                  <c:v>Kull 2013</c:v>
                </c:pt>
                <c:pt idx="1">
                  <c:v>Kull 2014</c:v>
                </c:pt>
                <c:pt idx="2">
                  <c:v>Kull 2015</c:v>
                </c:pt>
                <c:pt idx="3">
                  <c:v>Kull 2016</c:v>
                </c:pt>
                <c:pt idx="4">
                  <c:v>Kull 2017</c:v>
                </c:pt>
              </c:strCache>
            </c:strRef>
          </c:cat>
          <c:val>
            <c:numRef>
              <c:f>'Ark1'!$C$20:$C$24</c:f>
              <c:numCache>
                <c:formatCode>General</c:formatCode>
                <c:ptCount val="5"/>
                <c:pt idx="0">
                  <c:v>32</c:v>
                </c:pt>
                <c:pt idx="1">
                  <c:v>42</c:v>
                </c:pt>
                <c:pt idx="2">
                  <c:v>67</c:v>
                </c:pt>
                <c:pt idx="3">
                  <c:v>55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E-8E4A-BB91-E3EB7AD8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6398952"/>
        <c:axId val="-2132727928"/>
      </c:barChart>
      <c:catAx>
        <c:axId val="-207639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132727928"/>
        <c:crosses val="autoZero"/>
        <c:auto val="1"/>
        <c:lblAlgn val="ctr"/>
        <c:lblOffset val="100"/>
        <c:noMultiLvlLbl val="0"/>
      </c:catAx>
      <c:valAx>
        <c:axId val="-213272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07639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B6388-0B33-4274-9EBC-2D2DD47701FC}" type="datetimeFigureOut">
              <a:rPr lang="nb-NO" smtClean="0"/>
              <a:t>18.02.2020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F174-6588-4EF6-B169-B1706B4ECA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33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oppstarten. Høy rekruttering, særlig det siste året – men gjennomgående</a:t>
            </a:r>
            <a:r>
              <a:rPr lang="nb-NO" baseline="0" dirty="0"/>
              <a:t> lav gjennomstrømming. Først skal jeg si litt om bakgrunnen for ei omlegging av kurset PFF-1020, så skal Astrid vise konkrete eksempler på hvordan man har jobbet. Til slutt skal vi se litt på evalueringsresultater fra dette semesteret.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F174-6588-4EF6-B169-B1706B4ECA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6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Nye rammeplaner med mer praksis la strengere føringer for hvordan utdanninga ble bygget opp</a:t>
            </a:r>
          </a:p>
          <a:p>
            <a:r>
              <a:rPr lang="nb-NO" dirty="0"/>
              <a:t>Lav</a:t>
            </a:r>
            <a:r>
              <a:rPr lang="nb-NO" baseline="0" dirty="0"/>
              <a:t> gjennomstrømming og stort frafall – særlig på de to første årene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F174-6588-4EF6-B169-B1706B4ECA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13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Visjon: En</a:t>
            </a:r>
            <a:r>
              <a:rPr lang="nb-NO" baseline="0" dirty="0"/>
              <a:t> visjon som ikke bare sier noe om hva utdanninga skal være, men også hvilke type lærere studentene skal bli når de skal ut i skolefeltet etter endt utdanning. Visjonen bør også si noe om hvilken rolle de faglig tilsatte skal ha i utdanningsløpet, og hvilken rolle utdanninga, skolen og samfunnet sammen spiller.</a:t>
            </a:r>
          </a:p>
          <a:p>
            <a:r>
              <a:rPr lang="nb-NO" baseline="0" dirty="0"/>
              <a:t>Sammenheng/koherens: Kjerneideer og læringsmuligheter henger sammen. Det man lærer i utdanninga har sammenheng med det som foregår i praksis. </a:t>
            </a:r>
            <a:r>
              <a:rPr lang="nb-NO" baseline="0" dirty="0" err="1"/>
              <a:t>Kjerneideenen</a:t>
            </a:r>
            <a:r>
              <a:rPr lang="nb-NO" baseline="0" dirty="0"/>
              <a:t> i </a:t>
            </a:r>
            <a:r>
              <a:rPr lang="nb-NO" baseline="0" dirty="0" err="1"/>
              <a:t>utdaninninga</a:t>
            </a:r>
            <a:r>
              <a:rPr lang="nb-NO" baseline="0" dirty="0"/>
              <a:t> er </a:t>
            </a:r>
            <a:r>
              <a:rPr lang="nb-NO" baseline="0" dirty="0" err="1"/>
              <a:t>gjennomgåendei</a:t>
            </a:r>
            <a:r>
              <a:rPr lang="nb-NO" baseline="0" dirty="0"/>
              <a:t> studieløpet og fundert i en klar visjon.</a:t>
            </a:r>
          </a:p>
          <a:p>
            <a:r>
              <a:rPr lang="nb-NO" baseline="0" dirty="0"/>
              <a:t>Kontekstuell læring: sammenheng mellom det som foregår i utdanninga og det som utforskes i praksis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F174-6588-4EF6-B169-B1706B4ECA5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6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Videreføre tema fra høstens undervisning i PFF 1020 i mentorøktene</a:t>
            </a:r>
          </a:p>
          <a:p>
            <a:r>
              <a:rPr lang="nb-NO" dirty="0"/>
              <a:t>ENDRE FØR PRAKSIS – FLYTT LÆRINGSTEORIENE  - INN</a:t>
            </a:r>
            <a:r>
              <a:rPr lang="nb-NO" baseline="0" dirty="0"/>
              <a:t> </a:t>
            </a:r>
            <a:r>
              <a:rPr lang="nb-NO" dirty="0"/>
              <a:t>MOTIVASJON FOR Å BLI LÆRER. FØRSTE</a:t>
            </a:r>
            <a:r>
              <a:rPr lang="nb-NO" baseline="0" dirty="0"/>
              <a:t> ARBEIDSKRAV  LAGE FILM. LÅNE EN AV FILMENE FOR Å VISE I MIN GRUPPE? DEN FRA FORSVARET?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1FDC1-F62E-004D-9582-C51826ABD33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56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94 </a:t>
            </a:r>
            <a:r>
              <a:rPr lang="en-US" baseline="0" dirty="0" err="1"/>
              <a:t>på</a:t>
            </a:r>
            <a:r>
              <a:rPr lang="en-US" baseline="0" dirty="0"/>
              <a:t> </a:t>
            </a:r>
            <a:r>
              <a:rPr lang="en-US" baseline="0" dirty="0" err="1"/>
              <a:t>dette</a:t>
            </a:r>
            <a:r>
              <a:rPr lang="en-US" baseline="0" dirty="0"/>
              <a:t> </a:t>
            </a:r>
            <a:r>
              <a:rPr lang="en-US" baseline="0" dirty="0" err="1"/>
              <a:t>spørsmålet</a:t>
            </a:r>
            <a:r>
              <a:rPr lang="en-US" baseline="0" dirty="0"/>
              <a:t>, </a:t>
            </a:r>
            <a:r>
              <a:rPr lang="en-US" baseline="0" dirty="0" err="1"/>
              <a:t>av</a:t>
            </a:r>
            <a:r>
              <a:rPr lang="en-US" baseline="0" dirty="0"/>
              <a:t> </a:t>
            </a:r>
            <a:r>
              <a:rPr lang="en-US" baseline="0" dirty="0" err="1"/>
              <a:t>disse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det</a:t>
            </a:r>
            <a:r>
              <a:rPr lang="en-US" baseline="0" dirty="0"/>
              <a:t> 13 </a:t>
            </a:r>
            <a:r>
              <a:rPr lang="en-US" baseline="0" dirty="0" err="1"/>
              <a:t>studenter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ikke</a:t>
            </a:r>
            <a:r>
              <a:rPr lang="en-US" baseline="0" dirty="0"/>
              <a:t> </a:t>
            </a:r>
            <a:r>
              <a:rPr lang="en-US" baseline="0" dirty="0" err="1"/>
              <a:t>hadde</a:t>
            </a:r>
            <a:r>
              <a:rPr lang="en-US" baseline="0" dirty="0"/>
              <a:t> </a:t>
            </a:r>
            <a:r>
              <a:rPr lang="en-US" baseline="0" dirty="0" err="1"/>
              <a:t>vært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stede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</a:t>
            </a:r>
            <a:r>
              <a:rPr lang="en-US" baseline="0" dirty="0" err="1"/>
              <a:t>eksamensseminaret</a:t>
            </a:r>
            <a:r>
              <a:rPr lang="en-US" baseline="0" dirty="0"/>
              <a:t>. N= 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48AB-BBD4-2D4D-9A04-7BEBC3879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F174-6588-4EF6-B169-B1706B4ECA5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2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e 22" descr="UiT_Navn_bla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smtClean="0"/>
              <a:pPr/>
              <a:t>18.02.2020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18.02.2020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8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n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noProof="0" smtClean="0"/>
              <a:pPr/>
              <a:t>18.02.2020</a:t>
            </a:fld>
            <a:endParaRPr lang="nn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noProof="0" smtClean="0"/>
              <a:pPr/>
              <a:t>‹#›</a:t>
            </a:fld>
            <a:endParaRPr lang="nn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18.02.2020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18.02.2020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UiT_Navn_bla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  <p:pic>
        <p:nvPicPr>
          <p:cNvPr id="15" name="Bilde 14" descr="LogoNors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63303" y="-1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smtClean="0"/>
              <a:pPr/>
              <a:t>18.02.2020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grethe.esaiassen@uit.no" TargetMode="External"/><Relationship Id="rId2" Type="http://schemas.openxmlformats.org/officeDocument/2006/relationships/hyperlink" Target="https://uit.no/prosjekter/prosjekt?p_document_id=4484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no/om/enhet/ansatte/person?p_document_id=41316&amp;p_dimension_id=8816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store/10.1002/abc.233/asset/233_ftp.pdf?v=1&amp;t=j3y6c3l6&amp;s=2045219c3912a0674f38b259adf6e5214c476cad" TargetMode="External"/><Relationship Id="rId2" Type="http://schemas.openxmlformats.org/officeDocument/2006/relationships/hyperlink" Target="http://www.interscience.wiley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Pedagogisk lim i lektorutdanningas første år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Presentasjon konferansen Studenten skal lykkes, UiB, 12 desember 2017</a:t>
            </a:r>
          </a:p>
          <a:p>
            <a:r>
              <a:rPr lang="nb-NO" dirty="0"/>
              <a:t>Ann-Tove Eriksen, studieleder Lektorutdanningen trinn 8-13 og praktisk pedagogisk utdanning</a:t>
            </a:r>
          </a:p>
          <a:p>
            <a:endParaRPr lang="nb-NO" dirty="0"/>
          </a:p>
          <a:p>
            <a:r>
              <a:rPr lang="nb-NO" dirty="0"/>
              <a:t>Astrid Strandbu, professor i pedagogikk Lektorutdanningen trinn 8-13 og praktisk pedagogisk utdanning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spillkort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studentenes</a:t>
            </a:r>
            <a:r>
              <a:rPr lang="en-US" dirty="0"/>
              <a:t> </a:t>
            </a:r>
            <a:r>
              <a:rPr lang="en-US" dirty="0" err="1"/>
              <a:t>spørsmål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/>
              <a:t>1. Læring og læringsteorier (RØD)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2. Ungdom, identitet og generasjonsperspektiver (GUL)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3. Etiske teorier og profesjonsetikk (BLÅ)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4. Danning (GRØNN)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5. Tullekategori (SORT)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Til sammen 70 spørsmål.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77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tullekategori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nb-NO" dirty="0"/>
              <a:t>”Bli merkelig entusiastisk i ditt neste svar.”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”Svar på det neste spørsmålet mens du ser personen til høyre for deg </a:t>
            </a:r>
          </a:p>
          <a:p>
            <a:pPr marL="0" indent="0">
              <a:buNone/>
            </a:pPr>
            <a:r>
              <a:rPr lang="nb-NO" dirty="0"/>
              <a:t>intenst inn i øynene.”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”Svar på neste spørsmål på en annen dialekt enn din egen.”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7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42" y="609600"/>
            <a:ext cx="3266123" cy="5806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136" y="811764"/>
            <a:ext cx="30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Spill </a:t>
            </a:r>
            <a:r>
              <a:rPr lang="en-US" sz="2400" b="1" dirty="0" err="1"/>
              <a:t>spillet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0737" y="1945433"/>
            <a:ext cx="3130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To </a:t>
            </a:r>
            <a:r>
              <a:rPr lang="en-US" dirty="0" err="1">
                <a:latin typeface="Arial"/>
                <a:cs typeface="Arial"/>
              </a:rPr>
              <a:t>og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på</a:t>
            </a:r>
            <a:r>
              <a:rPr lang="en-US" dirty="0">
                <a:latin typeface="Arial"/>
                <a:cs typeface="Arial"/>
              </a:rPr>
              <a:t> lag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Tre</a:t>
            </a:r>
            <a:r>
              <a:rPr lang="en-US" dirty="0">
                <a:latin typeface="Arial"/>
                <a:cs typeface="Arial"/>
              </a:rPr>
              <a:t> lag </a:t>
            </a:r>
            <a:r>
              <a:rPr lang="en-US" dirty="0" err="1">
                <a:latin typeface="Arial"/>
                <a:cs typeface="Arial"/>
              </a:rPr>
              <a:t>på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hvert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brett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Ingen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fasit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motspillere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avgjør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når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svaret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tilstrekkelig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Riktig svar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nb-NO" dirty="0">
                <a:latin typeface="Arial"/>
                <a:cs typeface="Arial"/>
              </a:rPr>
              <a:t> nytt kast. Feil svar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nb-NO" dirty="0">
                <a:latin typeface="Arial"/>
                <a:cs typeface="Arial"/>
              </a:rPr>
              <a:t> turen går videre til neste lag.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Mål: Fylle legoklossen – riktig svar på alle kategoriene 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(Noter ned det som var vanskelig)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4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35" y="685800"/>
            <a:ext cx="4073995" cy="5501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145" y="881744"/>
            <a:ext cx="326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Evaluering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3584" y="1903446"/>
            <a:ext cx="3620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b="1" dirty="0"/>
              <a:t>1. Likte du å spille kunnskapsspillet? (N= 81)</a:t>
            </a:r>
            <a:endParaRPr lang="nb-NO" dirty="0"/>
          </a:p>
          <a:p>
            <a:pPr lvl="0"/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pPr lvl="0"/>
            <a:r>
              <a:rPr lang="nb-NO" b="1" dirty="0"/>
              <a:t>2. Tror du kunnskapsspillet vil være til nytte i forberedelse til eksamen? (N = 88)</a:t>
            </a:r>
            <a:endParaRPr lang="nb-NO" dirty="0"/>
          </a:p>
          <a:p>
            <a:endParaRPr lang="nb-NO" dirty="0"/>
          </a:p>
          <a:p>
            <a:r>
              <a:rPr lang="nb-NO" b="1" dirty="0"/>
              <a:t>3. Kommentarer om kunnskapsspillet (N=45)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/>
            <a:r>
              <a:rPr lang="nb-NO" dirty="0"/>
              <a:t>1. Likte du å spille kunnskapsspillet? (N= 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Ja i stor grad: 54 (66,67 %)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Ja litt: 26 (32,1 %)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Nei: 1 (1.23 %)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36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/>
              <a:t>2. Tror du kunnskapsspillet vil være til nytte i forberedelse til eksamen? (N = 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Ja i stor grad: 71 (81,68 %)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Ja litt: 16 (18,18 %)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Nei: 1 (1,14 %)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Kommentarer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spillet</a:t>
            </a:r>
            <a:r>
              <a:rPr lang="en-US" dirty="0"/>
              <a:t> (N=45): </a:t>
            </a:r>
            <a:br>
              <a:rPr lang="en-US" dirty="0"/>
            </a:br>
            <a:r>
              <a:rPr lang="en-US" dirty="0" err="1"/>
              <a:t>Lek-elementet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sosiale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/>
          </a:p>
          <a:p>
            <a:pPr lvl="0"/>
            <a:r>
              <a:rPr lang="nb-NO" dirty="0"/>
              <a:t>Veldig artig. Det var som ludo, Monopol og Alias i ett spill med stoff som var pensum 10/10 for </a:t>
            </a:r>
            <a:r>
              <a:rPr lang="nb-NO" dirty="0" err="1"/>
              <a:t>fun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Kreativt, annerledes og motiverende</a:t>
            </a:r>
          </a:p>
          <a:p>
            <a:r>
              <a:rPr lang="nb-NO" dirty="0"/>
              <a:t>Det var bra før de svarte – nå blir det enda bedre.</a:t>
            </a:r>
          </a:p>
          <a:p>
            <a:r>
              <a:rPr lang="nb-NO" dirty="0"/>
              <a:t>Gøy å kunne lære sammen med andre</a:t>
            </a:r>
          </a:p>
          <a:p>
            <a:pPr lvl="0"/>
            <a:r>
              <a:rPr lang="nb-NO" dirty="0"/>
              <a:t>Veldig bra. Bra å bli fortalt ting av andre og det å sammen finne svar på en problemstilling</a:t>
            </a:r>
          </a:p>
          <a:p>
            <a:pPr marL="0" indent="0">
              <a:buNone/>
            </a:pPr>
            <a:endParaRPr lang="nb-NO" dirty="0"/>
          </a:p>
          <a:p>
            <a:pPr lvl="0"/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Læring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nytte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Synes jeg lærte mye bare av å spille det 2 ganger</a:t>
            </a:r>
          </a:p>
          <a:p>
            <a:r>
              <a:rPr lang="nb-NO" dirty="0"/>
              <a:t>Lærte veldig mye av kunnskapsspillet</a:t>
            </a:r>
          </a:p>
          <a:p>
            <a:r>
              <a:rPr lang="nb-NO" dirty="0"/>
              <a:t>En artig, sosialt og smart måte å oppsummere pensum på hvor jeg fikk høre andres syn på spørsmålene. Et lærerikt spill.</a:t>
            </a:r>
          </a:p>
          <a:p>
            <a:r>
              <a:rPr lang="nb-NO" dirty="0"/>
              <a:t>En av de </a:t>
            </a:r>
            <a:r>
              <a:rPr lang="nb-NO" dirty="0" err="1"/>
              <a:t>ryddigste</a:t>
            </a:r>
            <a:r>
              <a:rPr lang="nb-NO" dirty="0"/>
              <a:t> måtene å presentere eksamensrelevant pensum på i et så omfattende fag</a:t>
            </a:r>
          </a:p>
          <a:p>
            <a:pPr lvl="0"/>
            <a:r>
              <a:rPr lang="nb-NO" dirty="0"/>
              <a:t>På min gruppe diskuterte vi heller spørsmålene på denne første runden.</a:t>
            </a:r>
          </a:p>
          <a:p>
            <a:endParaRPr lang="nb-NO" dirty="0"/>
          </a:p>
          <a:p>
            <a:pPr lvl="0"/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3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Integrasjon</a:t>
            </a:r>
            <a:r>
              <a:rPr lang="en-US" dirty="0"/>
              <a:t> – </a:t>
            </a:r>
            <a:r>
              <a:rPr lang="en-US" dirty="0" err="1"/>
              <a:t>pensum</a:t>
            </a:r>
            <a:r>
              <a:rPr lang="en-US" dirty="0"/>
              <a:t>, </a:t>
            </a:r>
            <a:r>
              <a:rPr lang="en-US" dirty="0" err="1"/>
              <a:t>forelesninger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eksamen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Veldig fin måte å øve på, får reflektert rundt alle temaene.</a:t>
            </a:r>
          </a:p>
          <a:p>
            <a:pPr lvl="0"/>
            <a:r>
              <a:rPr lang="nb-NO" dirty="0"/>
              <a:t>Fint at spørsmålene er lagt ut på fronter slik at de kan brukes i forberedelsene til eksamen (54 spørsmål)</a:t>
            </a:r>
          </a:p>
          <a:p>
            <a:r>
              <a:rPr lang="nb-NO" dirty="0"/>
              <a:t>Veldig nyttig med spørsmål som er relevant for eksamen.</a:t>
            </a:r>
          </a:p>
          <a:p>
            <a:pPr lvl="0"/>
            <a:r>
              <a:rPr lang="nb-NO" dirty="0">
                <a:solidFill>
                  <a:srgbClr val="FF0000"/>
                </a:solidFill>
              </a:rPr>
              <a:t>Genialt spesielt med tanke på at svarene skal gis muntlig, som på eksamen og at de ikke skal svares på gjennom oppgaveskriving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lvl="0"/>
            <a:endParaRPr lang="nb-NO" dirty="0"/>
          </a:p>
          <a:p>
            <a:endParaRPr lang="nb-NO" dirty="0"/>
          </a:p>
          <a:p>
            <a:pPr lvl="0"/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korigering</a:t>
            </a:r>
            <a:r>
              <a:rPr lang="en-US" dirty="0"/>
              <a:t>/</a:t>
            </a:r>
            <a:r>
              <a:rPr lang="en-US" dirty="0" err="1"/>
              <a:t>videreutvikling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Kunne vært fasitsvar eventuelt gå gjennom i plenum.</a:t>
            </a:r>
          </a:p>
          <a:p>
            <a:r>
              <a:rPr lang="nb-NO" dirty="0"/>
              <a:t>Det finnes bedre måter å gjennomgå spørsmål på. For eksempel at man går igjennom spørsmål i plenum, i fellesundervisningen</a:t>
            </a:r>
          </a:p>
          <a:p>
            <a:r>
              <a:rPr lang="nb-NO" dirty="0"/>
              <a:t>Litt vanskelig å spille med reglene om at man ikke fikk gå videre uten riktig svar første gang vi spilte det.</a:t>
            </a:r>
          </a:p>
          <a:p>
            <a:pPr lvl="0"/>
            <a:r>
              <a:rPr lang="nb-NO" dirty="0"/>
              <a:t>Veldig bra måte å repetere pensum. Burde vært annonsert første gang at vi skulle spille det, slik at vi kunne repetert litt på forhånd. Bra at vi kan låne det.</a:t>
            </a:r>
          </a:p>
          <a:p>
            <a:endParaRPr lang="nb-NO" dirty="0"/>
          </a:p>
          <a:p>
            <a:pPr marL="0" lvl="0" indent="0">
              <a:buNone/>
            </a:pPr>
            <a:r>
              <a:rPr lang="nb-NO" dirty="0"/>
              <a:t>Videreutvikle arbeidsformer som styrker forholdet mellom:</a:t>
            </a:r>
          </a:p>
          <a:p>
            <a:pPr marL="0" lvl="0" indent="0">
              <a:buNone/>
            </a:pPr>
            <a:r>
              <a:rPr lang="nb-NO" dirty="0"/>
              <a:t>1) Lese pensum – 2) Aktiviteter på seminarer 2) Forelesning – 3) Kunnskapsspillet!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6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Min/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veien</a:t>
            </a:r>
            <a:r>
              <a:rPr lang="en-US" dirty="0"/>
              <a:t> </a:t>
            </a:r>
            <a:r>
              <a:rPr lang="en-US" dirty="0" err="1"/>
              <a:t>videre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likte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spille</a:t>
            </a:r>
            <a:r>
              <a:rPr lang="en-US" dirty="0"/>
              <a:t> </a:t>
            </a:r>
            <a:r>
              <a:rPr lang="en-US" dirty="0" err="1"/>
              <a:t>spillet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tror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hjelpe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eksamensforberedelser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10 </a:t>
            </a:r>
            <a:r>
              <a:rPr lang="en-US" dirty="0" err="1"/>
              <a:t>av</a:t>
            </a:r>
            <a:r>
              <a:rPr lang="en-US" dirty="0"/>
              <a:t> 20 spill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utlånt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eksamen</a:t>
            </a:r>
            <a:r>
              <a:rPr lang="en-US" dirty="0"/>
              <a:t> –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studentenes</a:t>
            </a:r>
            <a:r>
              <a:rPr lang="en-US" dirty="0"/>
              <a:t> </a:t>
            </a:r>
            <a:r>
              <a:rPr lang="en-US" dirty="0" err="1"/>
              <a:t>initiativ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fått</a:t>
            </a:r>
            <a:r>
              <a:rPr lang="en-US" dirty="0"/>
              <a:t> mange </a:t>
            </a:r>
            <a:r>
              <a:rPr lang="en-US" dirty="0" err="1"/>
              <a:t>pensumrelaterte</a:t>
            </a:r>
            <a:r>
              <a:rPr lang="en-US" dirty="0"/>
              <a:t>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e-post.</a:t>
            </a:r>
          </a:p>
          <a:p>
            <a:endParaRPr lang="en-US" dirty="0"/>
          </a:p>
          <a:p>
            <a:r>
              <a:rPr lang="en-US" dirty="0" err="1"/>
              <a:t>Omkring</a:t>
            </a:r>
            <a:r>
              <a:rPr lang="en-US" dirty="0"/>
              <a:t> 50 %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studentene</a:t>
            </a:r>
            <a:r>
              <a:rPr lang="en-US" dirty="0"/>
              <a:t> </a:t>
            </a:r>
            <a:r>
              <a:rPr lang="en-US" dirty="0" err="1"/>
              <a:t>møtte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ikke-obligatorisk</a:t>
            </a:r>
            <a:r>
              <a:rPr lang="en-US" dirty="0"/>
              <a:t> </a:t>
            </a:r>
            <a:r>
              <a:rPr lang="en-US" dirty="0" err="1"/>
              <a:t>eksamensseminar</a:t>
            </a:r>
            <a:r>
              <a:rPr lang="en-US" dirty="0"/>
              <a:t> </a:t>
            </a:r>
            <a:r>
              <a:rPr lang="en-US" dirty="0" err="1"/>
              <a:t>tidlig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morgene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studentenes</a:t>
            </a:r>
            <a:r>
              <a:rPr lang="en-US" dirty="0"/>
              <a:t> </a:t>
            </a:r>
            <a:r>
              <a:rPr lang="en-US" dirty="0" err="1"/>
              <a:t>julefest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Pepperkakebaking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kunnskapsspill</a:t>
            </a:r>
            <a:r>
              <a:rPr lang="en-US" dirty="0"/>
              <a:t> </a:t>
            </a:r>
            <a:r>
              <a:rPr lang="en-US" dirty="0" err="1"/>
              <a:t>helga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eksamen</a:t>
            </a:r>
            <a:r>
              <a:rPr lang="en-US" dirty="0"/>
              <a:t> - en </a:t>
            </a:r>
            <a:r>
              <a:rPr lang="en-US" dirty="0" err="1"/>
              <a:t>vei</a:t>
            </a:r>
            <a:r>
              <a:rPr lang="en-US" dirty="0"/>
              <a:t> inn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studentstyrte</a:t>
            </a:r>
            <a:r>
              <a:rPr lang="en-US" dirty="0"/>
              <a:t> </a:t>
            </a:r>
            <a:r>
              <a:rPr lang="en-US" dirty="0" err="1"/>
              <a:t>kollokviegrupper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nb-NO" dirty="0"/>
              <a:t>Vi vil ha lek/spill til flere temaer slik som «Kunnskapsspillet». (Fra gruppeevalueringen)</a:t>
            </a:r>
          </a:p>
          <a:p>
            <a:endParaRPr lang="nb-NO" dirty="0"/>
          </a:p>
          <a:p>
            <a:r>
              <a:rPr lang="nb-NO" dirty="0"/>
              <a:t>”Kan du lage et spill om læringsteoriene?” (Fra gruppeevalueringen)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Til diskusjon</a:t>
            </a:r>
            <a:br>
              <a:rPr lang="nb-N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Tidsbruk</a:t>
            </a:r>
            <a:r>
              <a:rPr lang="en-US" dirty="0"/>
              <a:t> – </a:t>
            </a:r>
            <a:r>
              <a:rPr lang="en-US" dirty="0" err="1"/>
              <a:t>mulighet</a:t>
            </a:r>
            <a:r>
              <a:rPr lang="en-US" dirty="0"/>
              <a:t> for support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administrasjonen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Integrasjon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lektorutdanninga</a:t>
            </a:r>
            <a:r>
              <a:rPr lang="en-US" dirty="0"/>
              <a:t> – </a:t>
            </a:r>
            <a:r>
              <a:rPr lang="en-US" dirty="0" err="1"/>
              <a:t>også</a:t>
            </a:r>
            <a:r>
              <a:rPr lang="en-US" dirty="0"/>
              <a:t> et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sammenheng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arbeidsformer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hele</a:t>
            </a:r>
            <a:r>
              <a:rPr lang="en-US" dirty="0"/>
              <a:t> </a:t>
            </a:r>
            <a:r>
              <a:rPr lang="en-US" dirty="0" err="1"/>
              <a:t>studieløpet</a:t>
            </a:r>
            <a:r>
              <a:rPr lang="en-US" dirty="0"/>
              <a:t>.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med </a:t>
            </a:r>
            <a:r>
              <a:rPr lang="en-US" dirty="0" err="1"/>
              <a:t>det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Spredning</a:t>
            </a:r>
            <a:r>
              <a:rPr lang="en-US" dirty="0"/>
              <a:t> –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lektorutdanning</a:t>
            </a:r>
            <a:r>
              <a:rPr lang="en-US" dirty="0"/>
              <a:t> </a:t>
            </a:r>
            <a:r>
              <a:rPr lang="en-US" dirty="0" err="1"/>
              <a:t>trinn</a:t>
            </a:r>
            <a:r>
              <a:rPr lang="en-US" dirty="0"/>
              <a:t> 8-13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lærerutdanninger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UiTs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campuser</a:t>
            </a:r>
            <a:r>
              <a:rPr lang="en-US" dirty="0"/>
              <a:t> – </a:t>
            </a:r>
            <a:r>
              <a:rPr lang="en-US" dirty="0" err="1"/>
              <a:t>søkt</a:t>
            </a:r>
            <a:r>
              <a:rPr lang="en-US" dirty="0"/>
              <a:t> </a:t>
            </a:r>
            <a:r>
              <a:rPr lang="en-US" dirty="0" err="1"/>
              <a:t>midler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seminar for </a:t>
            </a:r>
            <a:r>
              <a:rPr lang="en-US" dirty="0" err="1"/>
              <a:t>erfaringsdeling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potensiale</a:t>
            </a:r>
            <a:r>
              <a:rPr lang="en-US" dirty="0"/>
              <a:t> </a:t>
            </a:r>
            <a:r>
              <a:rPr lang="en-US" dirty="0" err="1"/>
              <a:t>mht</a:t>
            </a:r>
            <a:r>
              <a:rPr lang="en-US" dirty="0"/>
              <a:t> </a:t>
            </a:r>
            <a:r>
              <a:rPr lang="en-US" dirty="0" err="1"/>
              <a:t>læring</a:t>
            </a:r>
            <a:r>
              <a:rPr lang="en-US" dirty="0"/>
              <a:t>!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“</a:t>
            </a:r>
            <a:r>
              <a:rPr lang="en-US" dirty="0" err="1"/>
              <a:t>møtet</a:t>
            </a:r>
            <a:r>
              <a:rPr lang="en-US" dirty="0"/>
              <a:t>”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studentenes</a:t>
            </a:r>
            <a:r>
              <a:rPr lang="en-US" dirty="0"/>
              <a:t> </a:t>
            </a:r>
            <a:r>
              <a:rPr lang="en-US" dirty="0" err="1"/>
              <a:t>engasjement</a:t>
            </a:r>
            <a:r>
              <a:rPr lang="en-US" dirty="0"/>
              <a:t> –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faglærers</a:t>
            </a:r>
            <a:r>
              <a:rPr lang="en-US" dirty="0"/>
              <a:t> </a:t>
            </a:r>
            <a:r>
              <a:rPr lang="en-US" dirty="0" err="1"/>
              <a:t>kompetanse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Vygotsky</a:t>
            </a:r>
            <a:r>
              <a:rPr lang="en-US" dirty="0"/>
              <a:t> – den </a:t>
            </a:r>
            <a:r>
              <a:rPr lang="en-US" dirty="0" err="1"/>
              <a:t>nærmeste</a:t>
            </a:r>
            <a:r>
              <a:rPr lang="en-US" dirty="0"/>
              <a:t> </a:t>
            </a:r>
            <a:r>
              <a:rPr lang="en-US" dirty="0" err="1"/>
              <a:t>utviklilngssone</a:t>
            </a:r>
            <a:r>
              <a:rPr lang="en-US" dirty="0"/>
              <a:t>/</a:t>
            </a:r>
            <a:r>
              <a:rPr lang="en-US" dirty="0" err="1"/>
              <a:t>stillasbygging</a:t>
            </a:r>
            <a:r>
              <a:rPr lang="en-US" dirty="0"/>
              <a:t>, </a:t>
            </a:r>
            <a:r>
              <a:rPr lang="en-US" dirty="0" err="1"/>
              <a:t>Klafkis</a:t>
            </a:r>
            <a:r>
              <a:rPr lang="en-US" dirty="0"/>
              <a:t> – </a:t>
            </a:r>
            <a:r>
              <a:rPr lang="en-US" dirty="0" err="1"/>
              <a:t>kategorial</a:t>
            </a:r>
            <a:r>
              <a:rPr lang="en-US" dirty="0"/>
              <a:t> </a:t>
            </a:r>
            <a:r>
              <a:rPr lang="en-US" dirty="0" err="1"/>
              <a:t>danning</a:t>
            </a:r>
            <a:r>
              <a:rPr lang="en-US" dirty="0"/>
              <a:t>, Patton (2011): “teachable moments” </a:t>
            </a:r>
            <a:r>
              <a:rPr lang="en-US" dirty="0" err="1"/>
              <a:t>og</a:t>
            </a:r>
            <a:r>
              <a:rPr lang="en-US" dirty="0"/>
              <a:t> Strandbu </a:t>
            </a:r>
            <a:r>
              <a:rPr lang="en-US" dirty="0" err="1"/>
              <a:t>og</a:t>
            </a:r>
            <a:r>
              <a:rPr lang="en-US" dirty="0"/>
              <a:t> Schultz (2015) </a:t>
            </a:r>
            <a:r>
              <a:rPr lang="en-US" dirty="0" err="1"/>
              <a:t>potente</a:t>
            </a:r>
            <a:r>
              <a:rPr lang="en-US" dirty="0"/>
              <a:t> </a:t>
            </a:r>
            <a:r>
              <a:rPr lang="en-US" dirty="0" err="1"/>
              <a:t>læringsøyeblikk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982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22206" y="2295331"/>
            <a:ext cx="2146931" cy="2911152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163672" y="1799643"/>
            <a:ext cx="2535451" cy="2623068"/>
          </a:xfrm>
          <a:prstGeom prst="ellipse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243039" y="3806892"/>
            <a:ext cx="2457795" cy="2993745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ext Box 5"/>
          <p:cNvSpPr txBox="1"/>
          <p:nvPr/>
        </p:nvSpPr>
        <p:spPr>
          <a:xfrm>
            <a:off x="4861211" y="2154206"/>
            <a:ext cx="3200400" cy="1485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600" dirty="0">
                <a:effectLst/>
                <a:ea typeface="ＭＳ 明朝" charset="-128"/>
                <a:cs typeface="Times New Roman" charset="0"/>
              </a:rPr>
              <a:t> 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2600" b="1" dirty="0">
                <a:effectLst/>
                <a:ea typeface="ＭＳ 明朝" charset="-128"/>
                <a:cs typeface="Times New Roman" charset="0"/>
              </a:rPr>
              <a:t>SOM REGEL GREIT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978494" y="2743202"/>
            <a:ext cx="2743200" cy="1257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>
                <a:effectLst/>
                <a:ea typeface="ＭＳ 明朝" charset="-128"/>
                <a:cs typeface="Times New Roman" charset="0"/>
              </a:rPr>
              <a:t> 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2600" b="1" dirty="0">
                <a:effectLst/>
                <a:ea typeface="ＭＳ 明朝" charset="-128"/>
                <a:cs typeface="Times New Roman" charset="0"/>
              </a:rPr>
              <a:t>IKKE GREIT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54279" y="4231005"/>
            <a:ext cx="2971800" cy="1600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>
                <a:effectLst/>
                <a:ea typeface="ＭＳ 明朝" charset="-128"/>
                <a:cs typeface="Times New Roman" charset="0"/>
              </a:rPr>
              <a:t> </a:t>
            </a:r>
            <a:endParaRPr lang="en-GB" sz="1200" dirty="0"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2600" b="1" dirty="0">
                <a:effectLst/>
                <a:ea typeface="ＭＳ 明朝" charset="-128"/>
                <a:cs typeface="Times New Roman" charset="0"/>
              </a:rPr>
              <a:t>MÅ VURDERES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40937" y="6175057"/>
            <a:ext cx="3423920" cy="5695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>
                <a:effectLst/>
                <a:ea typeface="ＭＳ 明朝" charset="-128"/>
                <a:cs typeface="Times New Roman" charset="0"/>
              </a:rPr>
              <a:t>Etikkspill</a:t>
            </a:r>
            <a:r>
              <a:rPr lang="en-US" sz="1600" dirty="0">
                <a:effectLst/>
                <a:ea typeface="ＭＳ 明朝" charset="-128"/>
                <a:cs typeface="Times New Roman" charset="0"/>
              </a:rPr>
              <a:t> </a:t>
            </a:r>
            <a:r>
              <a:rPr lang="en-US" sz="1600" dirty="0" err="1">
                <a:effectLst/>
                <a:ea typeface="ＭＳ 明朝" charset="-128"/>
                <a:cs typeface="Times New Roman" charset="0"/>
              </a:rPr>
              <a:t>inspirert</a:t>
            </a:r>
            <a:r>
              <a:rPr lang="en-US" sz="1600" dirty="0">
                <a:effectLst/>
                <a:ea typeface="ＭＳ 明朝" charset="-128"/>
                <a:cs typeface="Times New Roman" charset="0"/>
              </a:rPr>
              <a:t> </a:t>
            </a:r>
            <a:r>
              <a:rPr lang="en-US" sz="1600" dirty="0" err="1">
                <a:effectLst/>
                <a:ea typeface="ＭＳ 明朝" charset="-128"/>
                <a:cs typeface="Times New Roman" charset="0"/>
              </a:rPr>
              <a:t>av</a:t>
            </a:r>
            <a:r>
              <a:rPr lang="en-US" sz="1600" dirty="0">
                <a:effectLst/>
                <a:ea typeface="ＭＳ 明朝" charset="-128"/>
                <a:cs typeface="Times New Roman" charset="0"/>
              </a:rPr>
              <a:t> 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1600" dirty="0" err="1">
                <a:effectLst/>
                <a:ea typeface="ＭＳ 明朝" charset="-128"/>
                <a:cs typeface="Times New Roman" charset="0"/>
              </a:rPr>
              <a:t>innovasjon</a:t>
            </a:r>
            <a:r>
              <a:rPr lang="en-US" sz="1600" dirty="0">
                <a:effectLst/>
                <a:ea typeface="ＭＳ 明朝" charset="-128"/>
                <a:cs typeface="Times New Roman" charset="0"/>
              </a:rPr>
              <a:t> Norge</a:t>
            </a:r>
            <a:endParaRPr lang="en-GB" sz="12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517063" y="-18276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517063" y="4583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787145" y="755780"/>
            <a:ext cx="545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Styrke</a:t>
            </a:r>
            <a:r>
              <a:rPr lang="en-US" sz="3200" dirty="0"/>
              <a:t> “</a:t>
            </a:r>
            <a:r>
              <a:rPr lang="en-US" sz="3200" dirty="0" err="1"/>
              <a:t>møtet</a:t>
            </a:r>
            <a:r>
              <a:rPr lang="en-US" sz="3200" dirty="0"/>
              <a:t>” </a:t>
            </a:r>
            <a:r>
              <a:rPr lang="en-US" sz="3200" dirty="0" err="1"/>
              <a:t>mellom</a:t>
            </a:r>
            <a:r>
              <a:rPr lang="en-US" sz="3200" dirty="0"/>
              <a:t> </a:t>
            </a:r>
            <a:r>
              <a:rPr lang="en-US" sz="3200" dirty="0" err="1"/>
              <a:t>studentenes</a:t>
            </a:r>
            <a:r>
              <a:rPr lang="en-US" sz="3200" dirty="0"/>
              <a:t> </a:t>
            </a:r>
            <a:r>
              <a:rPr lang="en-US" sz="3200" dirty="0" err="1"/>
              <a:t>engasjement</a:t>
            </a:r>
            <a:r>
              <a:rPr lang="en-US" sz="3200" dirty="0"/>
              <a:t> –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faglærers</a:t>
            </a:r>
            <a:r>
              <a:rPr lang="en-US" sz="3200" dirty="0"/>
              <a:t> </a:t>
            </a:r>
            <a:r>
              <a:rPr lang="en-US" sz="3200" dirty="0" err="1"/>
              <a:t>kompetanse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432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987E3-9A55-8D41-81A1-4C1937AD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104900"/>
            <a:ext cx="7213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Vil</a:t>
            </a:r>
            <a:r>
              <a:rPr lang="en-US" dirty="0"/>
              <a:t> du ta </a:t>
            </a:r>
            <a:r>
              <a:rPr lang="en-US" dirty="0" err="1"/>
              <a:t>spillet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bruk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 </a:t>
            </a:r>
            <a:r>
              <a:rPr lang="en-US" dirty="0" err="1"/>
              <a:t>kontakt</a:t>
            </a:r>
            <a:r>
              <a:rPr lang="en-US" dirty="0"/>
              <a:t> med </a:t>
            </a:r>
            <a:r>
              <a:rPr lang="en-US" dirty="0" err="1"/>
              <a:t>Fakultet</a:t>
            </a:r>
            <a:r>
              <a:rPr lang="en-US" dirty="0"/>
              <a:t> for </a:t>
            </a:r>
            <a:r>
              <a:rPr lang="en-US" dirty="0" err="1"/>
              <a:t>biologi</a:t>
            </a:r>
            <a:r>
              <a:rPr lang="en-US" dirty="0"/>
              <a:t>, </a:t>
            </a:r>
            <a:r>
              <a:rPr lang="en-US" dirty="0" err="1"/>
              <a:t>fiskeri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økonomi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SimFish</a:t>
            </a:r>
            <a:r>
              <a:rPr lang="en-US" dirty="0"/>
              <a:t> – </a:t>
            </a:r>
            <a:r>
              <a:rPr lang="en-US" dirty="0" err="1"/>
              <a:t>Innovativ</a:t>
            </a:r>
            <a:r>
              <a:rPr lang="en-US" dirty="0"/>
              <a:t> </a:t>
            </a:r>
            <a:r>
              <a:rPr lang="en-US" dirty="0" err="1"/>
              <a:t>læring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fiskeri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havbruksstudiet</a:t>
            </a:r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https://uit.no/prosjekter/prosjekt?p_document_id=448448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Kontaktperson</a:t>
            </a:r>
            <a:r>
              <a:rPr lang="en-US" dirty="0"/>
              <a:t> BFE-</a:t>
            </a:r>
            <a:r>
              <a:rPr lang="en-US" dirty="0" err="1"/>
              <a:t>fakuletet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Margrethe.esaiassen@uit.no</a:t>
            </a:r>
            <a:r>
              <a:rPr lang="en-US" dirty="0"/>
              <a:t> (77644530)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https://uit.no/om/enhet/ansatte/person?p_document_id=41316&amp;p_dimension_id=88166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8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Hammerness</a:t>
            </a:r>
            <a:r>
              <a:rPr lang="en-US" dirty="0"/>
              <a:t>, K. 2012. A Comparative Study of Three Key Features in the Design and Practice of Teacher Education in the United States and Norway: Part I. Findings from a Study in the United States. </a:t>
            </a:r>
            <a:r>
              <a:rPr lang="nb-NO" i="1" dirty="0"/>
              <a:t>Acta </a:t>
            </a:r>
            <a:r>
              <a:rPr lang="nb-NO" i="1" dirty="0" err="1"/>
              <a:t>Didactica</a:t>
            </a:r>
            <a:r>
              <a:rPr lang="nb-NO" i="1" dirty="0"/>
              <a:t> Norge</a:t>
            </a:r>
            <a:r>
              <a:rPr lang="nb-NO" dirty="0"/>
              <a:t>, Vol.6(1)</a:t>
            </a:r>
            <a:endParaRPr lang="en-US" dirty="0"/>
          </a:p>
          <a:p>
            <a:r>
              <a:rPr lang="en-US" dirty="0" err="1"/>
              <a:t>Hammerness</a:t>
            </a:r>
            <a:r>
              <a:rPr lang="en-US" dirty="0"/>
              <a:t>, K. 2012. Examining Features of Teacher Education in Norway. </a:t>
            </a:r>
            <a:r>
              <a:rPr lang="en-US" i="1" dirty="0"/>
              <a:t>Scandinavian Journal of Educational Research</a:t>
            </a:r>
            <a:r>
              <a:rPr lang="en-US" dirty="0"/>
              <a:t>, 57(4), 400-419.</a:t>
            </a:r>
          </a:p>
          <a:p>
            <a:r>
              <a:rPr lang="en-GB" dirty="0"/>
              <a:t>Patton, L. D., 2008, `</a:t>
            </a:r>
            <a:r>
              <a:rPr lang="en-US" dirty="0"/>
              <a:t>Learning Through Crisis: The Educator`s Role`, </a:t>
            </a:r>
            <a:r>
              <a:rPr lang="en-US" i="1" dirty="0"/>
              <a:t>Wiley </a:t>
            </a:r>
            <a:r>
              <a:rPr lang="en-US" i="1" dirty="0" err="1"/>
              <a:t>InterScience</a:t>
            </a:r>
            <a:r>
              <a:rPr lang="en-US" dirty="0"/>
              <a:t>, 10-16. (</a:t>
            </a:r>
            <a:r>
              <a:rPr lang="en-US" u="sng" dirty="0">
                <a:hlinkClick r:id="rId2"/>
              </a:rPr>
              <a:t>www.interscience.wiley.com</a:t>
            </a:r>
            <a:r>
              <a:rPr lang="en-US" dirty="0"/>
              <a:t>). DOI: 10.1002/abc.233 </a:t>
            </a:r>
            <a:r>
              <a:rPr lang="en-US" u="sng" dirty="0">
                <a:hlinkClick r:id="rId3"/>
              </a:rPr>
              <a:t>http://onlinelibrary.wiley.com/store/10.1002/abc.233/asset/233_ftp.pdf?v=1&amp;t=j3y6c3l6&amp;s=2045219c3912a0674f38b259adf6e5214c476cad</a:t>
            </a:r>
            <a:r>
              <a:rPr lang="en-US" dirty="0"/>
              <a:t> (7 s.)</a:t>
            </a:r>
            <a:endParaRPr lang="nb-NO" dirty="0"/>
          </a:p>
          <a:p>
            <a:r>
              <a:rPr lang="nb-NO" dirty="0"/>
              <a:t>Strandbu, A. og Schultz, J.-H., 2015</a:t>
            </a:r>
            <a:r>
              <a:rPr lang="nb-NO" b="1" dirty="0"/>
              <a:t>. </a:t>
            </a:r>
            <a:r>
              <a:rPr lang="nb-NO" dirty="0"/>
              <a:t>Undervisning om kriser og katastrofer. Et pedagogisk mulighetsrom? </a:t>
            </a:r>
            <a:r>
              <a:rPr lang="nb-NO" i="1" dirty="0"/>
              <a:t>Tidsskriftet Barn</a:t>
            </a:r>
            <a:r>
              <a:rPr lang="nb-NO" dirty="0"/>
              <a:t> 33(2), 41-53. ISSN 0800-1669 (14 s.)</a:t>
            </a:r>
          </a:p>
        </p:txBody>
      </p:sp>
    </p:spTree>
    <p:extLst>
      <p:ext uri="{BB962C8B-B14F-4D97-AF65-F5344CB8AC3E}">
        <p14:creationId xmlns:p14="http://schemas.microsoft.com/office/powerpoint/2010/main" val="27944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Målsetting</a:t>
            </a:r>
            <a:r>
              <a:rPr lang="en-US" dirty="0"/>
              <a:t> </a:t>
            </a:r>
            <a:r>
              <a:rPr lang="en-US" dirty="0" err="1"/>
              <a:t>videreutvikling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PFF 1020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Skape</a:t>
            </a:r>
            <a:r>
              <a:rPr lang="en-GB" dirty="0"/>
              <a:t> et </a:t>
            </a:r>
            <a:r>
              <a:rPr lang="en-GB" dirty="0" err="1"/>
              <a:t>helhetlig</a:t>
            </a:r>
            <a:r>
              <a:rPr lang="en-GB" dirty="0"/>
              <a:t>, </a:t>
            </a:r>
            <a:r>
              <a:rPr lang="en-GB" dirty="0" err="1"/>
              <a:t>sammenhengende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profesjonsrelevant</a:t>
            </a:r>
            <a:r>
              <a:rPr lang="en-GB" dirty="0"/>
              <a:t> </a:t>
            </a:r>
            <a:r>
              <a:rPr lang="en-GB" dirty="0" err="1"/>
              <a:t>emne</a:t>
            </a:r>
            <a:r>
              <a:rPr lang="en-GB" dirty="0"/>
              <a:t> med </a:t>
            </a:r>
            <a:r>
              <a:rPr lang="en-GB" dirty="0" err="1"/>
              <a:t>stor</a:t>
            </a:r>
            <a:r>
              <a:rPr lang="en-GB" dirty="0"/>
              <a:t> grad </a:t>
            </a:r>
            <a:r>
              <a:rPr lang="en-GB" dirty="0" err="1"/>
              <a:t>av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studentinvolvering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Sikrer</a:t>
            </a:r>
            <a:r>
              <a:rPr lang="en-GB" dirty="0"/>
              <a:t> god </a:t>
            </a:r>
            <a:r>
              <a:rPr lang="en-GB" dirty="0" err="1"/>
              <a:t>sammenheng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det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foregår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undervisninga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det</a:t>
            </a:r>
            <a:r>
              <a:rPr lang="en-GB" dirty="0"/>
              <a:t> </a:t>
            </a:r>
            <a:r>
              <a:rPr lang="en-GB" dirty="0" err="1"/>
              <a:t>studentene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prøvd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eksamen</a:t>
            </a:r>
            <a:r>
              <a:rPr lang="nb-NO" dirty="0"/>
              <a:t> </a:t>
            </a:r>
          </a:p>
          <a:p>
            <a:endParaRPr lang="en-GB" dirty="0"/>
          </a:p>
          <a:p>
            <a:pPr marL="0" lvl="0" indent="0">
              <a:buNone/>
            </a:pPr>
            <a:r>
              <a:rPr lang="nb-NO" dirty="0"/>
              <a:t>Mer studentaktive læringsformer.</a:t>
            </a:r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Bidra til trivsel og styrke studentenes lektor-</a:t>
            </a:r>
          </a:p>
          <a:p>
            <a:pPr marL="0" lvl="0" indent="0">
              <a:buNone/>
            </a:pPr>
            <a:r>
              <a:rPr lang="nb-NO" dirty="0"/>
              <a:t>identitet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Ramme</a:t>
            </a:r>
            <a:r>
              <a:rPr lang="en-GB" dirty="0"/>
              <a:t>: 125 </a:t>
            </a:r>
            <a:r>
              <a:rPr lang="en-GB" dirty="0" err="1"/>
              <a:t>studenter</a:t>
            </a:r>
            <a:r>
              <a:rPr lang="en-GB" dirty="0"/>
              <a:t> – to timer </a:t>
            </a:r>
            <a:r>
              <a:rPr lang="en-GB" dirty="0" err="1"/>
              <a:t>i</a:t>
            </a:r>
            <a:r>
              <a:rPr lang="en-GB" dirty="0"/>
              <a:t> et </a:t>
            </a:r>
            <a:r>
              <a:rPr lang="en-GB" dirty="0" err="1"/>
              <a:t>stort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auditorie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to timer seminar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grupper</a:t>
            </a:r>
            <a:r>
              <a:rPr lang="en-GB" dirty="0"/>
              <a:t> </a:t>
            </a:r>
            <a:r>
              <a:rPr lang="en-GB" dirty="0" err="1"/>
              <a:t>pr</a:t>
            </a:r>
            <a:r>
              <a:rPr lang="en-GB" dirty="0"/>
              <a:t> </a:t>
            </a:r>
            <a:r>
              <a:rPr lang="en-GB" dirty="0" err="1"/>
              <a:t>uke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80526" y="1751181"/>
            <a:ext cx="3863474" cy="46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historikk og statistikk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Høsten 2013 fikk lektorutdanninga ny struktur. </a:t>
            </a:r>
          </a:p>
          <a:p>
            <a:r>
              <a:rPr lang="nb-NO" dirty="0"/>
              <a:t>Nasjonalt: Nye rammeplaner – mer praksis</a:t>
            </a:r>
          </a:p>
          <a:p>
            <a:r>
              <a:rPr lang="nb-NO" dirty="0"/>
              <a:t>Lokalt: Utfordringer knyttet til gjennomstrømming og frafall</a:t>
            </a:r>
          </a:p>
          <a:p>
            <a:pPr marL="0" indent="0">
              <a:buNone/>
            </a:pPr>
            <a:r>
              <a:rPr lang="nb-NO" dirty="0"/>
              <a:t>Statistikk: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524630"/>
              </p:ext>
            </p:extLst>
          </p:nvPr>
        </p:nvGraphicFramePr>
        <p:xfrm>
          <a:off x="0" y="3611483"/>
          <a:ext cx="4715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54642"/>
              </p:ext>
            </p:extLst>
          </p:nvPr>
        </p:nvGraphicFramePr>
        <p:xfrm>
          <a:off x="4610358" y="3611483"/>
          <a:ext cx="44755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09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Tilbakemelding fra studentene før omlegginga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Dårlig sammenheng mellom pensum og forelesninger</a:t>
            </a:r>
          </a:p>
          <a:p>
            <a:r>
              <a:rPr lang="nb-NO" dirty="0"/>
              <a:t>Mangel på tydelige skikkelser</a:t>
            </a:r>
          </a:p>
          <a:p>
            <a:r>
              <a:rPr lang="nb-NO" dirty="0"/>
              <a:t>Savner en rød tråd</a:t>
            </a:r>
          </a:p>
          <a:p>
            <a:r>
              <a:rPr lang="nb-NO" dirty="0"/>
              <a:t>Mye var generelt, vanskelig å få med seg hva vi skulle få ut av forelesningene. Mangler klare mål.</a:t>
            </a:r>
          </a:p>
        </p:txBody>
      </p:sp>
    </p:spTree>
    <p:extLst>
      <p:ext uri="{BB962C8B-B14F-4D97-AF65-F5344CB8AC3E}">
        <p14:creationId xmlns:p14="http://schemas.microsoft.com/office/powerpoint/2010/main" val="27434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– det store bildet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Internasjonal forskning på lærerutdanning viser 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Utdanninga oppleves fragmenter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Den røde tråden i utdanningene er svak eller ikke-eksisterende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Hvordan kan man jobbe for å styrke dette?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klar og delt </a:t>
            </a:r>
            <a:r>
              <a:rPr lang="nb-NO" b="1" dirty="0"/>
              <a:t>visjon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b="1" dirty="0"/>
              <a:t>Sammenheng/koherens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b="1" dirty="0"/>
              <a:t>Kontekstuell læring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Fra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forelesning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eksamen</a:t>
            </a:r>
            <a:r>
              <a:rPr lang="en-GB" dirty="0"/>
              <a:t> – </a:t>
            </a:r>
            <a:r>
              <a:rPr lang="en-GB" dirty="0" err="1"/>
              <a:t>studentinvolvering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produksjon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brettspillet</a:t>
            </a:r>
            <a:r>
              <a:rPr lang="en-GB" dirty="0"/>
              <a:t> </a:t>
            </a:r>
            <a:r>
              <a:rPr lang="en-GB" dirty="0" err="1"/>
              <a:t>GoPed</a:t>
            </a:r>
            <a:r>
              <a:rPr lang="en-GB" dirty="0"/>
              <a:t> (</a:t>
            </a:r>
            <a:r>
              <a:rPr lang="en-GB" dirty="0" err="1"/>
              <a:t>Kunnskapsspillet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Individuell</a:t>
            </a:r>
            <a:r>
              <a:rPr lang="en-US" dirty="0"/>
              <a:t> </a:t>
            </a:r>
            <a:r>
              <a:rPr lang="en-US" dirty="0" err="1"/>
              <a:t>muntlig</a:t>
            </a:r>
            <a:r>
              <a:rPr lang="en-US" dirty="0"/>
              <a:t> </a:t>
            </a:r>
            <a:r>
              <a:rPr lang="en-US" dirty="0" err="1"/>
              <a:t>eksamen</a:t>
            </a:r>
            <a:r>
              <a:rPr lang="en-US" dirty="0"/>
              <a:t> </a:t>
            </a:r>
            <a:r>
              <a:rPr lang="en-US" dirty="0" err="1"/>
              <a:t>bestående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dirty="0" err="1"/>
              <a:t>komponenter</a:t>
            </a:r>
            <a:r>
              <a:rPr lang="en-US" dirty="0"/>
              <a:t>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Presentasjon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samtale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akademisk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praksis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2. </a:t>
            </a:r>
            <a:r>
              <a:rPr lang="en-US" dirty="0" err="1"/>
              <a:t>Muntlig</a:t>
            </a:r>
            <a:r>
              <a:rPr lang="en-US" dirty="0"/>
              <a:t> </a:t>
            </a:r>
            <a:r>
              <a:rPr lang="en-US" dirty="0" err="1"/>
              <a:t>eksamen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sentralt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pensum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trekkes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13189" y="1751182"/>
            <a:ext cx="3496600" cy="46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Åtte tema i PFF 1020</a:t>
            </a:r>
            <a:br>
              <a:rPr lang="nb-NO" dirty="0"/>
            </a:br>
            <a:r>
              <a:rPr lang="en-US" dirty="0"/>
              <a:t>(10 </a:t>
            </a:r>
            <a:r>
              <a:rPr lang="en-US" dirty="0" err="1"/>
              <a:t>studiepoengskurs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pedagogikk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semester)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lvl="1"/>
            <a:r>
              <a:rPr lang="nb-NO" dirty="0">
                <a:solidFill>
                  <a:srgbClr val="92D050"/>
                </a:solidFill>
              </a:rPr>
              <a:t>Klasseledelse og læringsmiljø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Læringsteori</a:t>
            </a:r>
          </a:p>
          <a:p>
            <a:pPr lvl="1"/>
            <a:r>
              <a:rPr lang="nb-NO" dirty="0">
                <a:solidFill>
                  <a:srgbClr val="92D050"/>
                </a:solidFill>
              </a:rPr>
              <a:t>Observasjon som metode</a:t>
            </a:r>
          </a:p>
          <a:p>
            <a:pPr marL="457200" lvl="1" indent="0">
              <a:buNone/>
            </a:pPr>
            <a:r>
              <a:rPr lang="nb-NO" dirty="0"/>
              <a:t>TO UKER PRAKSIS 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>
                <a:solidFill>
                  <a:srgbClr val="FF0000"/>
                </a:solidFill>
              </a:rPr>
              <a:t>Læring i og utenfor klasserommet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Ungdom, identitet og generasjonsperspektiver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Etiske teorier og profesjonsetikk</a:t>
            </a:r>
          </a:p>
          <a:p>
            <a:pPr lvl="1"/>
            <a:r>
              <a:rPr lang="nb-NO" dirty="0"/>
              <a:t>Samtaler med elever i vansker</a:t>
            </a:r>
          </a:p>
          <a:p>
            <a:pPr lvl="1"/>
            <a:r>
              <a:rPr lang="nb-NO" dirty="0">
                <a:solidFill>
                  <a:srgbClr val="FF0000"/>
                </a:solidFill>
              </a:rPr>
              <a:t>Danning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0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Studentene lager spørsmål etter hver fellesforelesning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refleksjonsspørsmål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begrepsdefinisjoner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Eksempler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temaet</a:t>
            </a:r>
            <a:r>
              <a:rPr lang="en-US" dirty="0"/>
              <a:t> </a:t>
            </a:r>
            <a:r>
              <a:rPr lang="en-US" dirty="0" err="1"/>
              <a:t>danning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b-NO" dirty="0"/>
              <a:t>”Hvorfor er danning viktig i skolen?”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b-NO" dirty="0"/>
              <a:t>”Forklar Wolfgang </a:t>
            </a:r>
            <a:r>
              <a:rPr lang="nb-NO" dirty="0" err="1"/>
              <a:t>Klafkis</a:t>
            </a:r>
            <a:r>
              <a:rPr lang="nb-NO" dirty="0"/>
              <a:t> tre teorier </a:t>
            </a:r>
          </a:p>
          <a:p>
            <a:pPr marL="0" indent="0">
              <a:buNone/>
            </a:pPr>
            <a:r>
              <a:rPr lang="nb-NO" dirty="0"/>
              <a:t>om hvordan danning skjer:</a:t>
            </a:r>
          </a:p>
          <a:p>
            <a:pPr lvl="0"/>
            <a:r>
              <a:rPr lang="nb-NO" dirty="0"/>
              <a:t>Material danning</a:t>
            </a:r>
          </a:p>
          <a:p>
            <a:pPr lvl="0"/>
            <a:r>
              <a:rPr lang="nb-NO" dirty="0"/>
              <a:t>Formal danning</a:t>
            </a:r>
          </a:p>
          <a:p>
            <a:pPr lvl="0"/>
            <a:r>
              <a:rPr lang="nb-NO" dirty="0"/>
              <a:t>Kategorial danning”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56"/>
          <a:stretch/>
        </p:blipFill>
        <p:spPr>
          <a:xfrm>
            <a:off x="4705684" y="1624080"/>
            <a:ext cx="4157578" cy="47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Formål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Studentene vet ved forelesningens begynnelse at de skal lage spørsmål helt til slutt. Skjerpe studentenes oppmerksomhet under forelesninga? </a:t>
            </a:r>
          </a:p>
          <a:p>
            <a:endParaRPr lang="nb-NO" dirty="0"/>
          </a:p>
          <a:p>
            <a:r>
              <a:rPr lang="nb-NO" dirty="0"/>
              <a:t>Sosiokulturell læringsteori: Språksetting og bearbeiding av eksamens- og profesjonsrelevant kunnskap. </a:t>
            </a:r>
          </a:p>
          <a:p>
            <a:endParaRPr lang="nb-NO" dirty="0"/>
          </a:p>
          <a:p>
            <a:r>
              <a:rPr lang="nb-NO" dirty="0"/>
              <a:t>Mulighet til innflytelse i utforming av sin egen eksamen. Motiverende for studentene?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_blaa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BergenStudSkalLykkes.pdf</Template>
  <TotalTime>13939</TotalTime>
  <Words>1817</Words>
  <Application>Microsoft Macintosh PowerPoint</Application>
  <PresentationFormat>On-screen Show (4:3)</PresentationFormat>
  <Paragraphs>230</Paragraphs>
  <Slides>26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明朝</vt:lpstr>
      <vt:lpstr>Arial</vt:lpstr>
      <vt:lpstr>Calibri</vt:lpstr>
      <vt:lpstr>Open Sans</vt:lpstr>
      <vt:lpstr>Times New Roman</vt:lpstr>
      <vt:lpstr>Wingdings</vt:lpstr>
      <vt:lpstr>Mal_blaa</vt:lpstr>
      <vt:lpstr>Pedagogisk lim i lektorutdanningas første år</vt:lpstr>
      <vt:lpstr>PowerPoint Presentation</vt:lpstr>
      <vt:lpstr>Litt historikk og statistikk</vt:lpstr>
      <vt:lpstr>Tilbakemelding fra studentene før omlegginga</vt:lpstr>
      <vt:lpstr>Bakgrunn – det store bildet</vt:lpstr>
      <vt:lpstr> Fra første forelesning til eksamen – studentinvolvering i produksjon av brettspillet GoPed (Kunnskapsspillet)</vt:lpstr>
      <vt:lpstr>Åtte tema i PFF 1020 (10 studiepoengskurs i pedagogikk første semester)</vt:lpstr>
      <vt:lpstr>1. Studentene lager spørsmål etter hver fellesforelesning</vt:lpstr>
      <vt:lpstr>Formål:</vt:lpstr>
      <vt:lpstr>2. Jeg lage spillkort av studentenes spørsmål</vt:lpstr>
      <vt:lpstr>Eksempel tullekategori</vt:lpstr>
      <vt:lpstr>PowerPoint Presentation</vt:lpstr>
      <vt:lpstr>PowerPoint Presentation</vt:lpstr>
      <vt:lpstr>1. Likte du å spille kunnskapsspillet? (N= 81)</vt:lpstr>
      <vt:lpstr>2. Tror du kunnskapsspillet vil være til nytte i forberedelse til eksamen? (N = 88)</vt:lpstr>
      <vt:lpstr>3. Kommentarer til spillet (N=45):  Lek-elementet og det sosiale</vt:lpstr>
      <vt:lpstr>Læring og nytte</vt:lpstr>
      <vt:lpstr>Integrasjon – pensum, forelesninger og eksamen</vt:lpstr>
      <vt:lpstr>Innspill til korigering/videreutvikling</vt:lpstr>
      <vt:lpstr>Min/vår veien videre</vt:lpstr>
      <vt:lpstr>Til diskusjon </vt:lpstr>
      <vt:lpstr>PowerPoint Presentation</vt:lpstr>
      <vt:lpstr>PowerPoint Presentation</vt:lpstr>
      <vt:lpstr>Vil du ta spillet i bruk?</vt:lpstr>
      <vt:lpstr>Litteratur</vt:lpstr>
      <vt:lpstr>Målsetting videreutvikling av PFF 1020  </vt:lpstr>
    </vt:vector>
  </TitlesOfParts>
  <Company>UiT Norges arktiske universitet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Pedagogisk lim i lektorutdanningas førsteår</dc:title>
  <dc:creator>Ann-Tove Eriksen</dc:creator>
  <cp:lastModifiedBy>Astrid Strandbu</cp:lastModifiedBy>
  <cp:revision>47</cp:revision>
  <cp:lastPrinted>2020-02-18T20:00:36Z</cp:lastPrinted>
  <dcterms:created xsi:type="dcterms:W3CDTF">2017-12-08T07:55:37Z</dcterms:created>
  <dcterms:modified xsi:type="dcterms:W3CDTF">2020-02-18T20:04:29Z</dcterms:modified>
</cp:coreProperties>
</file>